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5143500" cx="9144000"/>
  <p:notesSz cx="6858000" cy="9144000"/>
  <p:embeddedFontLst>
    <p:embeddedFont>
      <p:font typeface="Montserrat"/>
      <p:regular r:id="rId84"/>
      <p:bold r:id="rId85"/>
      <p:italic r:id="rId86"/>
      <p:boldItalic r:id="rId87"/>
    </p:embeddedFont>
    <p:embeddedFont>
      <p:font typeface="Lato"/>
      <p:regular r:id="rId88"/>
      <p:bold r:id="rId89"/>
      <p:italic r:id="rId90"/>
      <p:boldItalic r:id="rId91"/>
    </p:embeddedFont>
    <p:embeddedFont>
      <p:font typeface="Roboto Ligh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00E5B-9F8B-41AF-B1CB-65278A800D1B}">
  <a:tblStyle styleId="{8B000E5B-9F8B-41AF-B1CB-65278A800D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regular.fntdata"/><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font" Target="fonts/Montserrat-italic.fntdata"/><Relationship Id="rId41" Type="http://schemas.openxmlformats.org/officeDocument/2006/relationships/slide" Target="slides/slide34.xml"/><Relationship Id="rId85" Type="http://schemas.openxmlformats.org/officeDocument/2006/relationships/font" Target="fonts/Montserrat-bold.fntdata"/><Relationship Id="rId44" Type="http://schemas.openxmlformats.org/officeDocument/2006/relationships/slide" Target="slides/slide37.xml"/><Relationship Id="rId88" Type="http://schemas.openxmlformats.org/officeDocument/2006/relationships/font" Target="fonts/Lato-regular.fntdata"/><Relationship Id="rId43" Type="http://schemas.openxmlformats.org/officeDocument/2006/relationships/slide" Target="slides/slide36.xml"/><Relationship Id="rId87" Type="http://schemas.openxmlformats.org/officeDocument/2006/relationships/font" Target="fonts/Montserrat-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ato-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RobotoLight-boldItalic.fntdata"/><Relationship Id="rId50" Type="http://schemas.openxmlformats.org/officeDocument/2006/relationships/slide" Target="slides/slide43.xml"/><Relationship Id="rId94" Type="http://schemas.openxmlformats.org/officeDocument/2006/relationships/font" Target="fonts/RobotoLight-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Lato-boldItalic.fntdata"/><Relationship Id="rId90" Type="http://schemas.openxmlformats.org/officeDocument/2006/relationships/font" Target="fonts/Lato-italic.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f8bde470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p>
        </p:txBody>
      </p:sp>
      <p:sp>
        <p:nvSpPr>
          <p:cNvPr id="221" name="Google Shape;221;g8f8bde470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eb290e2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eb290e2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eb290e2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eb290e2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eb290e21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eb290e21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03c18a41b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d03c18a41b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GB" sz="1600"/>
              <a:t>Genomics data, almost all the time, is in the form of files, flat files.</a:t>
            </a:r>
            <a:endParaRPr sz="1600"/>
          </a:p>
          <a:p>
            <a:pPr indent="0" lvl="0" marL="0" rtl="0" algn="ctr">
              <a:lnSpc>
                <a:spcPct val="100000"/>
              </a:lnSpc>
              <a:spcBef>
                <a:spcPts val="0"/>
              </a:spcBef>
              <a:spcAft>
                <a:spcPts val="0"/>
              </a:spcAft>
              <a:buSzPts val="1400"/>
              <a:buNone/>
            </a:pPr>
            <a:r>
              <a:rPr lang="en-GB" sz="1600"/>
              <a:t>Which are huge in size.</a:t>
            </a:r>
            <a:br>
              <a:rPr lang="en-GB" sz="1600"/>
            </a:br>
            <a:endParaRPr sz="1600"/>
          </a:p>
          <a:p>
            <a:pPr indent="0" lvl="0" marL="0" rtl="0" algn="ctr">
              <a:lnSpc>
                <a:spcPct val="100000"/>
              </a:lnSpc>
              <a:spcBef>
                <a:spcPts val="0"/>
              </a:spcBef>
              <a:spcAft>
                <a:spcPts val="0"/>
              </a:spcAft>
              <a:buSzPts val="1400"/>
              <a:buNone/>
            </a:pPr>
            <a:r>
              <a:rPr lang="en-GB" sz="1600"/>
              <a:t>If a team of scientists have to work on this data</a:t>
            </a:r>
            <a:br>
              <a:rPr lang="en-GB" sz="1600"/>
            </a:br>
            <a:r>
              <a:rPr lang="en-GB" sz="1600"/>
              <a:t> these files have to be </a:t>
            </a:r>
            <a:br>
              <a:rPr lang="en-GB" sz="1600"/>
            </a:br>
            <a:r>
              <a:rPr lang="en-GB" sz="1600"/>
              <a:t>- shared</a:t>
            </a:r>
            <a:br>
              <a:rPr lang="en-GB" sz="1600"/>
            </a:br>
            <a:r>
              <a:rPr lang="en-GB" sz="1600"/>
              <a:t>- managed</a:t>
            </a:r>
            <a:br>
              <a:rPr lang="en-GB" sz="1600"/>
            </a:br>
            <a:r>
              <a:rPr lang="en-GB" sz="1600"/>
              <a:t>- and their results at every milestone during the progress </a:t>
            </a:r>
            <a:br>
              <a:rPr lang="en-GB" sz="1600"/>
            </a:br>
            <a:r>
              <a:rPr lang="en-GB" sz="1600"/>
              <a:t>Have to merged and again be shared…</a:t>
            </a:r>
            <a:br>
              <a:rPr lang="en-GB" sz="1600"/>
            </a:br>
            <a:br>
              <a:rPr lang="en-GB" sz="1600"/>
            </a:br>
            <a:r>
              <a:rPr lang="en-GB" sz="1600"/>
              <a:t>This process continues…</a:t>
            </a:r>
            <a:br>
              <a:rPr lang="en-GB" sz="1600"/>
            </a:br>
            <a:br>
              <a:rPr lang="en-GB" sz="1600"/>
            </a:br>
            <a:r>
              <a:rPr lang="en-GB" sz="1600"/>
              <a:t>Clearly, this manual process will create too much discordance due to</a:t>
            </a:r>
            <a:br>
              <a:rPr lang="en-GB" sz="1600"/>
            </a:br>
            <a:r>
              <a:rPr lang="en-GB" sz="1600"/>
              <a:t>- incorrect data</a:t>
            </a:r>
            <a:br>
              <a:rPr lang="en-GB" sz="1600"/>
            </a:br>
            <a:r>
              <a:rPr lang="en-GB" sz="1600"/>
              <a:t>- inconsistent data</a:t>
            </a:r>
            <a:br>
              <a:rPr lang="en-GB" sz="1600"/>
            </a:br>
            <a:r>
              <a:rPr lang="en-GB" sz="1600"/>
              <a:t>- or even missing data</a:t>
            </a:r>
            <a:br>
              <a:rPr lang="en-GB" sz="1600"/>
            </a:br>
            <a:r>
              <a:rPr lang="en-GB" sz="1600"/>
              <a:t>- and without any secure recovery methods</a:t>
            </a:r>
            <a:br>
              <a:rPr lang="en-GB" sz="1600"/>
            </a:br>
            <a:r>
              <a:rPr lang="en-GB" sz="1600"/>
              <a:t>this could be a permanent loss of the progress so far,</a:t>
            </a:r>
            <a:br>
              <a:rPr lang="en-GB" sz="1600"/>
            </a:br>
            <a:r>
              <a:rPr lang="en-GB" sz="1600"/>
              <a:t> and calls for a re-work.</a:t>
            </a:r>
            <a:br>
              <a:rPr lang="en-GB" sz="1600"/>
            </a:br>
            <a:endParaRPr sz="1600"/>
          </a:p>
          <a:p>
            <a:pPr indent="0" lvl="0" marL="0" rtl="0" algn="ctr">
              <a:lnSpc>
                <a:spcPct val="100000"/>
              </a:lnSpc>
              <a:spcBef>
                <a:spcPts val="0"/>
              </a:spcBef>
              <a:spcAft>
                <a:spcPts val="0"/>
              </a:spcAft>
              <a:buSzPts val="1400"/>
              <a:buNone/>
            </a:pPr>
            <a:r>
              <a:rPr lang="en-GB" sz="1600"/>
              <a:t>So starting from these impediments, SmartArray</a:t>
            </a:r>
            <a:br>
              <a:rPr lang="en-GB" sz="1600"/>
            </a:br>
            <a:r>
              <a:rPr lang="en-GB" sz="1600"/>
              <a:t>Manages all this flat file data in a Database…</a:t>
            </a:r>
            <a:br>
              <a:rPr lang="en-GB" sz="1600"/>
            </a:br>
            <a:endParaRPr sz="1600"/>
          </a:p>
          <a:p>
            <a:pPr indent="0" lvl="0" marL="0" rtl="0" algn="ctr">
              <a:lnSpc>
                <a:spcPct val="100000"/>
              </a:lnSpc>
              <a:spcBef>
                <a:spcPts val="0"/>
              </a:spcBef>
              <a:spcAft>
                <a:spcPts val="0"/>
              </a:spcAft>
              <a:buSzPts val="1400"/>
              <a:buNone/>
            </a:pPr>
            <a:r>
              <a:rPr lang="en-GB" sz="1600"/>
              <a:t> Maintaining data integrity and consistency</a:t>
            </a:r>
            <a:endParaRPr sz="1600"/>
          </a:p>
          <a:p>
            <a:pPr indent="0" lvl="0" marL="0" rtl="0" algn="ctr">
              <a:lnSpc>
                <a:spcPct val="100000"/>
              </a:lnSpc>
              <a:spcBef>
                <a:spcPts val="0"/>
              </a:spcBef>
              <a:spcAft>
                <a:spcPts val="0"/>
              </a:spcAft>
              <a:buSzPts val="1400"/>
              <a:buNone/>
            </a:pPr>
            <a:r>
              <a:rPr lang="en-GB" sz="1600"/>
              <a:t>Reducing data redundancies and</a:t>
            </a:r>
            <a:endParaRPr sz="1600"/>
          </a:p>
          <a:p>
            <a:pPr indent="0" lvl="0" marL="0" rtl="0" algn="ctr">
              <a:lnSpc>
                <a:spcPct val="100000"/>
              </a:lnSpc>
              <a:spcBef>
                <a:spcPts val="0"/>
              </a:spcBef>
              <a:spcAft>
                <a:spcPts val="0"/>
              </a:spcAft>
              <a:buSzPts val="1400"/>
              <a:buNone/>
            </a:pPr>
            <a:r>
              <a:rPr lang="en-GB" sz="1600"/>
              <a:t>Providing robust data security and recovery</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rPr lang="en-GB" sz="1600"/>
              <a:t>All together, significantly improving the overall productivity.</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a:p>
            <a:pPr indent="0" lvl="0" marL="0" rtl="0" algn="ctr">
              <a:lnSpc>
                <a:spcPct val="100000"/>
              </a:lnSpc>
              <a:spcBef>
                <a:spcPts val="0"/>
              </a:spcBef>
              <a:spcAft>
                <a:spcPts val="0"/>
              </a:spcAft>
              <a:buSzPts val="1400"/>
              <a:buNone/>
            </a:pPr>
            <a:r>
              <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eb290e21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eb290e21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eb290e21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eb290e21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eb290e21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eb290e2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eb290e21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eb290e21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03c18a41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d03c18a41b_2_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03c18a41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d03c18a41b_2_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1e90786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1e90786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600">
                <a:latin typeface="Lato"/>
                <a:ea typeface="Lato"/>
                <a:cs typeface="Lato"/>
                <a:sym typeface="Lato"/>
              </a:rPr>
              <a:t>What is Bioada?</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We say, Bioada is the </a:t>
            </a:r>
            <a:br>
              <a:rPr lang="en-GB" sz="1600">
                <a:latin typeface="Lato"/>
                <a:ea typeface="Lato"/>
                <a:cs typeface="Lato"/>
                <a:sym typeface="Lato"/>
              </a:rPr>
            </a:br>
            <a:r>
              <a:rPr lang="en-GB" sz="1600">
                <a:latin typeface="Lato"/>
                <a:ea typeface="Lato"/>
                <a:cs typeface="Lato"/>
                <a:sym typeface="Lato"/>
              </a:rPr>
              <a:t>-Ultimate</a:t>
            </a:r>
            <a:br>
              <a:rPr lang="en-GB" sz="1600">
                <a:latin typeface="Lato"/>
                <a:ea typeface="Lato"/>
                <a:cs typeface="Lato"/>
                <a:sym typeface="Lato"/>
              </a:rPr>
            </a:br>
            <a:r>
              <a:rPr lang="en-GB" sz="1600">
                <a:latin typeface="Lato"/>
                <a:ea typeface="Lato"/>
                <a:cs typeface="Lato"/>
                <a:sym typeface="Lato"/>
              </a:rPr>
              <a:t>-E2E</a:t>
            </a:r>
            <a:br>
              <a:rPr lang="en-GB" sz="1600">
                <a:latin typeface="Lato"/>
                <a:ea typeface="Lato"/>
                <a:cs typeface="Lato"/>
                <a:sym typeface="Lato"/>
              </a:rPr>
            </a:br>
            <a:r>
              <a:rPr lang="en-GB" sz="1600">
                <a:latin typeface="Lato"/>
                <a:ea typeface="Lato"/>
                <a:cs typeface="Lato"/>
                <a:sym typeface="Lato"/>
              </a:rPr>
              <a:t>-ML platform</a:t>
            </a:r>
            <a:br>
              <a:rPr lang="en-GB" sz="1600">
                <a:latin typeface="Lato"/>
                <a:ea typeface="Lato"/>
                <a:cs typeface="Lato"/>
                <a:sym typeface="Lato"/>
              </a:rPr>
            </a:br>
            <a:r>
              <a:rPr lang="en-GB" sz="1600">
                <a:latin typeface="Lato"/>
                <a:ea typeface="Lato"/>
                <a:cs typeface="Lato"/>
                <a:sym typeface="Lato"/>
              </a:rPr>
              <a:t>- for polygenic score and biomarkers discovery</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We know that / Let me brief you on  what biomarkers and polygenic scores are...</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Biomarker are the</a:t>
            </a:r>
            <a:br>
              <a:rPr lang="en-GB" sz="1600">
                <a:latin typeface="Lato"/>
                <a:ea typeface="Lato"/>
                <a:cs typeface="Lato"/>
                <a:sym typeface="Lato"/>
              </a:rPr>
            </a:br>
            <a:r>
              <a:rPr lang="en-GB" sz="1600">
                <a:latin typeface="Lato"/>
                <a:ea typeface="Lato"/>
                <a:cs typeface="Lato"/>
                <a:sym typeface="Lato"/>
              </a:rPr>
              <a:t>- Objective indications of a medical state</a:t>
            </a:r>
            <a:br>
              <a:rPr lang="en-GB" sz="1600">
                <a:latin typeface="Lato"/>
                <a:ea typeface="Lato"/>
                <a:cs typeface="Lato"/>
                <a:sym typeface="Lato"/>
              </a:rPr>
            </a:br>
            <a:r>
              <a:rPr lang="en-GB" sz="1600">
                <a:latin typeface="Lato"/>
                <a:ea typeface="Lato"/>
                <a:cs typeface="Lato"/>
                <a:sym typeface="Lato"/>
              </a:rPr>
              <a:t>-  which can observed from outside the patient</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Say, by examining the  Blood, Urine, or Sputum, etc.</a:t>
            </a:r>
            <a:br>
              <a:rPr lang="en-GB" sz="1600">
                <a:latin typeface="Lato"/>
                <a:ea typeface="Lato"/>
                <a:cs typeface="Lato"/>
                <a:sym typeface="Lato"/>
              </a:rPr>
            </a:br>
            <a:br>
              <a:rPr lang="en-GB" sz="1600">
                <a:latin typeface="Lato"/>
                <a:ea typeface="Lato"/>
                <a:cs typeface="Lato"/>
                <a:sym typeface="Lato"/>
              </a:rPr>
            </a:br>
            <a:r>
              <a:rPr lang="en-GB" sz="1600">
                <a:latin typeface="Lato"/>
                <a:ea typeface="Lato"/>
                <a:cs typeface="Lato"/>
                <a:sym typeface="Lato"/>
              </a:rPr>
              <a:t>	We also agree that,  Biomarkers are so crucial for clinical study as they can be Measured </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-Accurately and </a:t>
            </a:r>
            <a:br>
              <a:rPr lang="en-GB" sz="1600">
                <a:latin typeface="Lato"/>
                <a:ea typeface="Lato"/>
                <a:cs typeface="Lato"/>
                <a:sym typeface="Lato"/>
              </a:rPr>
            </a:br>
            <a:r>
              <a:rPr lang="en-GB" sz="1600">
                <a:latin typeface="Lato"/>
                <a:ea typeface="Lato"/>
                <a:cs typeface="Lato"/>
                <a:sym typeface="Lato"/>
              </a:rPr>
              <a:t>-Reproducibly </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But discovering such markers takes significant amount of time </a:t>
            </a:r>
            <a:br>
              <a:rPr lang="en-GB" sz="1600">
                <a:latin typeface="Lato"/>
                <a:ea typeface="Lato"/>
                <a:cs typeface="Lato"/>
                <a:sym typeface="Lato"/>
              </a:rPr>
            </a:br>
            <a:r>
              <a:rPr lang="en-GB" sz="1600">
                <a:latin typeface="Lato"/>
                <a:ea typeface="Lato"/>
                <a:cs typeface="Lato"/>
                <a:sym typeface="Lato"/>
              </a:rPr>
              <a:t>depending on </a:t>
            </a:r>
            <a:br>
              <a:rPr lang="en-GB" sz="1600">
                <a:latin typeface="Lato"/>
                <a:ea typeface="Lato"/>
                <a:cs typeface="Lato"/>
                <a:sym typeface="Lato"/>
              </a:rPr>
            </a:br>
            <a:r>
              <a:rPr lang="en-GB" sz="1600">
                <a:latin typeface="Lato"/>
                <a:ea typeface="Lato"/>
                <a:cs typeface="Lato"/>
                <a:sym typeface="Lato"/>
              </a:rPr>
              <a:t>- the type of system and </a:t>
            </a:r>
            <a:br>
              <a:rPr lang="en-GB" sz="1600">
                <a:latin typeface="Lato"/>
                <a:ea typeface="Lato"/>
                <a:cs typeface="Lato"/>
                <a:sym typeface="Lato"/>
              </a:rPr>
            </a:br>
            <a:r>
              <a:rPr lang="en-GB" sz="1600">
                <a:latin typeface="Lato"/>
                <a:ea typeface="Lato"/>
                <a:cs typeface="Lato"/>
                <a:sym typeface="Lato"/>
              </a:rPr>
              <a:t>- data under evaluation.</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Coming to Polygenic Score or Polygenic risk score, it is a number that reflects</a:t>
            </a:r>
            <a:br>
              <a:rPr lang="en-GB" sz="1600">
                <a:latin typeface="Lato"/>
                <a:ea typeface="Lato"/>
                <a:cs typeface="Lato"/>
                <a:sym typeface="Lato"/>
              </a:rPr>
            </a:br>
            <a:r>
              <a:rPr lang="en-GB" sz="1600">
                <a:latin typeface="Lato"/>
                <a:ea typeface="Lato"/>
                <a:cs typeface="Lato"/>
                <a:sym typeface="Lato"/>
              </a:rPr>
              <a:t> a person’s inherited susceptibility to a disease.</a:t>
            </a: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Polygenic Score as a biomarker can help us by</a:t>
            </a:r>
            <a:br>
              <a:rPr lang="en-GB" sz="1600">
                <a:latin typeface="Lato"/>
                <a:ea typeface="Lato"/>
                <a:cs typeface="Lato"/>
                <a:sym typeface="Lato"/>
              </a:rPr>
            </a:br>
            <a:r>
              <a:rPr lang="en-GB" sz="1600">
                <a:latin typeface="Lato"/>
                <a:ea typeface="Lato"/>
                <a:cs typeface="Lato"/>
                <a:sym typeface="Lato"/>
              </a:rPr>
              <a:t>- early identification </a:t>
            </a:r>
            <a:br>
              <a:rPr lang="en-GB" sz="1600">
                <a:latin typeface="Lato"/>
                <a:ea typeface="Lato"/>
                <a:cs typeface="Lato"/>
                <a:sym typeface="Lato"/>
              </a:rPr>
            </a:br>
            <a:r>
              <a:rPr lang="en-GB" sz="1600">
                <a:latin typeface="Lato"/>
                <a:ea typeface="Lato"/>
                <a:cs typeface="Lato"/>
                <a:sym typeface="Lato"/>
              </a:rPr>
              <a:t>of those </a:t>
            </a:r>
            <a:br>
              <a:rPr lang="en-GB" sz="1600">
                <a:latin typeface="Lato"/>
                <a:ea typeface="Lato"/>
                <a:cs typeface="Lato"/>
                <a:sym typeface="Lato"/>
              </a:rPr>
            </a:br>
            <a:r>
              <a:rPr lang="en-GB" sz="1600">
                <a:latin typeface="Lato"/>
                <a:ea typeface="Lato"/>
                <a:cs typeface="Lato"/>
                <a:sym typeface="Lato"/>
              </a:rPr>
              <a:t>who are at increased risk of a clinical disease</a:t>
            </a:r>
            <a:br>
              <a:rPr lang="en-GB" sz="1600">
                <a:latin typeface="Lato"/>
                <a:ea typeface="Lato"/>
                <a:cs typeface="Lato"/>
                <a:sym typeface="Lato"/>
              </a:rPr>
            </a:br>
            <a:r>
              <a:rPr lang="en-GB" sz="1600">
                <a:latin typeface="Lato"/>
                <a:ea typeface="Lato"/>
                <a:cs typeface="Lato"/>
                <a:sym typeface="Lato"/>
              </a:rPr>
              <a:t>prior to the manifestation </a:t>
            </a:r>
            <a:br>
              <a:rPr lang="en-GB" sz="1600">
                <a:latin typeface="Lato"/>
                <a:ea typeface="Lato"/>
                <a:cs typeface="Lato"/>
                <a:sym typeface="Lato"/>
              </a:rPr>
            </a:br>
            <a:r>
              <a:rPr lang="en-GB" sz="1600">
                <a:latin typeface="Lato"/>
                <a:ea typeface="Lato"/>
                <a:cs typeface="Lato"/>
                <a:sym typeface="Lato"/>
              </a:rPr>
              <a:t>of traditional indicators.</a:t>
            </a:r>
            <a:br>
              <a:rPr lang="en-GB" sz="1600">
                <a:latin typeface="Lato"/>
                <a:ea typeface="Lato"/>
                <a:cs typeface="Lato"/>
                <a:sym typeface="Lato"/>
              </a:rPr>
            </a:br>
            <a:endParaRPr sz="1600">
              <a:latin typeface="Lato"/>
              <a:ea typeface="Lato"/>
              <a:cs typeface="Lato"/>
              <a:sym typeface="Lato"/>
            </a:endParaRPr>
          </a:p>
          <a:p>
            <a:pPr indent="0" lvl="0" marL="0" rtl="0" algn="ctr">
              <a:lnSpc>
                <a:spcPct val="115000"/>
              </a:lnSpc>
              <a:spcBef>
                <a:spcPts val="1200"/>
              </a:spcBef>
              <a:spcAft>
                <a:spcPts val="0"/>
              </a:spcAft>
              <a:buNone/>
            </a:pPr>
            <a:r>
              <a:rPr lang="en-GB" sz="1600">
                <a:latin typeface="Lato"/>
                <a:ea typeface="Lato"/>
                <a:cs typeface="Lato"/>
                <a:sym typeface="Lato"/>
              </a:rPr>
              <a:t>The data that talks about inherited qualities of living thing  is nothing but our genomics data.</a:t>
            </a:r>
            <a:endParaRPr sz="1600">
              <a:latin typeface="Lato"/>
              <a:ea typeface="Lato"/>
              <a:cs typeface="Lato"/>
              <a:sym typeface="Lato"/>
            </a:endParaRPr>
          </a:p>
          <a:p>
            <a:pPr indent="0" lvl="0" marL="0" rtl="0" algn="ctr">
              <a:spcBef>
                <a:spcPts val="120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lnSpc>
                <a:spcPct val="115000"/>
              </a:lnSpc>
              <a:spcBef>
                <a:spcPts val="1200"/>
              </a:spcBef>
              <a:spcAft>
                <a:spcPts val="1200"/>
              </a:spcAft>
              <a:buNone/>
            </a:pPr>
            <a:br>
              <a:rPr lang="en-GB" sz="1600">
                <a:latin typeface="Lato"/>
                <a:ea typeface="Lato"/>
                <a:cs typeface="Lato"/>
                <a:sym typeface="Lato"/>
              </a:rPr>
            </a:br>
            <a:endParaRPr sz="1600">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03c18a41b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d03c18a41b_2_1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eb290e21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eb290e21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eb290e21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eb290e21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eb290e21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eb290e21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eb290e21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eb290e21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03c18a41b_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d03c18a41b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03c18a41b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d03c18a41b_2_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03c18a41b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d03c18a41b_2_1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03c18a41b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d03c18a41b_2_1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03c18a41b_2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d03c18a41b_2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d79aa38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d79aa38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03c18a41b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d03c18a41b_2_1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03c18a41b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d03c18a41b_2_1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03c18a41b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d03c18a41b_2_1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03c18a41b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d03c18a41b_2_1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03c18a41b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d03c18a41b_2_1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03c18a41b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d03c18a41b_2_1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03c18a41b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d03c18a41b_2_1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1e907864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1e907864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But a good DBMS alone may not be sufficient to aid the genomic studies,</a:t>
            </a:r>
            <a:br>
              <a:rPr lang="en-GB" sz="1600"/>
            </a:br>
            <a:r>
              <a:rPr lang="en-GB" sz="1600"/>
              <a:t> because, </a:t>
            </a:r>
            <a:br>
              <a:rPr lang="en-GB" sz="1600"/>
            </a:br>
            <a:r>
              <a:rPr lang="en-GB" sz="1600"/>
              <a:t>The huge genomic data </a:t>
            </a:r>
            <a:br>
              <a:rPr lang="en-GB" sz="1600"/>
            </a:br>
            <a:r>
              <a:rPr lang="en-GB" sz="1600"/>
              <a:t>is not readily readable</a:t>
            </a:r>
            <a:br>
              <a:rPr lang="en-GB" sz="1600"/>
            </a:br>
            <a:r>
              <a:rPr lang="en-GB" sz="1600"/>
              <a:t> and can’t be explored manually</a:t>
            </a:r>
            <a:br>
              <a:rPr lang="en-GB" sz="1600"/>
            </a:br>
            <a:r>
              <a:rPr lang="en-GB" sz="1600"/>
              <a:t> in a short time.</a:t>
            </a:r>
            <a:br>
              <a:rPr lang="en-GB" sz="1600"/>
            </a:br>
            <a:br>
              <a:rPr lang="en-GB" sz="1600"/>
            </a:br>
            <a:r>
              <a:rPr lang="en-GB" sz="1600"/>
              <a:t>Neither, training scientists with a</a:t>
            </a:r>
            <a:br>
              <a:rPr lang="en-GB" sz="1600"/>
            </a:br>
            <a:r>
              <a:rPr lang="en-GB" sz="1600"/>
              <a:t>programming </a:t>
            </a:r>
            <a:r>
              <a:rPr lang="en-GB" sz="1600"/>
              <a:t>language</a:t>
            </a:r>
            <a:r>
              <a:rPr lang="en-GB" sz="1600"/>
              <a:t> </a:t>
            </a:r>
            <a:br>
              <a:rPr lang="en-GB" sz="1600"/>
            </a:br>
            <a:r>
              <a:rPr lang="en-GB" sz="1600"/>
              <a:t>and other </a:t>
            </a:r>
            <a:r>
              <a:rPr lang="en-GB" sz="1600"/>
              <a:t>Computer studies</a:t>
            </a:r>
            <a:br>
              <a:rPr lang="en-GB" sz="1600"/>
            </a:br>
            <a:r>
              <a:rPr lang="en-GB" sz="1600"/>
              <a:t> would help.</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That’s why we added</a:t>
            </a:r>
            <a:br>
              <a:rPr lang="en-GB" sz="1600"/>
            </a:br>
            <a:r>
              <a:rPr lang="en-GB" sz="1600"/>
              <a:t>Interactive visualizations</a:t>
            </a:r>
            <a:br>
              <a:rPr lang="en-GB" sz="1600"/>
            </a:br>
            <a:r>
              <a:rPr lang="en-GB" sz="1600"/>
              <a:t>&amp; Statistical Analysis to SmartArray</a:t>
            </a:r>
            <a:br>
              <a:rPr lang="en-GB" sz="1600"/>
            </a:br>
            <a:br>
              <a:rPr lang="en-GB" sz="1600"/>
            </a:br>
            <a:r>
              <a:rPr lang="en-GB" sz="1600"/>
              <a:t>It can give you </a:t>
            </a:r>
            <a:br>
              <a:rPr lang="en-GB" sz="1600"/>
            </a:br>
            <a:r>
              <a:rPr lang="en-GB" sz="1600"/>
              <a:t>- Univariate and Bivariate analysis as charts</a:t>
            </a:r>
            <a:br>
              <a:rPr lang="en-GB" sz="1600"/>
            </a:br>
            <a:r>
              <a:rPr lang="en-GB" sz="1600"/>
              <a:t>- and Volcano, Manhattan and t-SNE plots</a:t>
            </a:r>
            <a:br>
              <a:rPr lang="en-GB" sz="1600"/>
            </a:br>
            <a:r>
              <a:rPr lang="en-GB" sz="1600"/>
              <a:t>-  it provides a wide range of Descriptive &amp; inferential statistical tests</a:t>
            </a:r>
            <a:br>
              <a:rPr lang="en-GB" sz="1600"/>
            </a:br>
            <a:r>
              <a:rPr lang="en-GB" sz="1600"/>
              <a:t>Like ANOVA, t-test, Kai-square test, etc.</a:t>
            </a:r>
            <a:br>
              <a:rPr lang="en-GB" sz="1600"/>
            </a:br>
            <a:r>
              <a:rPr lang="en-GB" sz="1600"/>
              <a:t>- Also provides correlation &amp; simulation analysis</a:t>
            </a:r>
            <a:br>
              <a:rPr lang="en-GB" sz="1600"/>
            </a:br>
            <a:r>
              <a:rPr lang="en-GB" sz="1600"/>
              <a:t>- and promotes pathway &amp; gene ontology enrichment.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eb290e2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eb290e2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eb290e21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eb290e21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79aa385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d79aa38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eb290e21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eb290e21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eb290e21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eb290e21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eb290e2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eb290e2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eb290e21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ceb290e21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eb290e21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eb290e21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eb290e2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eb290e2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eb290e2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eb290e2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eb290e21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eb290e21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eb290e21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eb290e21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eb290e21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eb290e21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700">
                <a:latin typeface="Lato"/>
                <a:ea typeface="Lato"/>
                <a:cs typeface="Lato"/>
                <a:sym typeface="Lato"/>
              </a:rPr>
              <a:t>Now, having the data and the technique to use this data for a desired results, seems obvious.</a:t>
            </a:r>
            <a:endParaRPr sz="1700">
              <a:latin typeface="Lato"/>
              <a:ea typeface="Lato"/>
              <a:cs typeface="Lato"/>
              <a:sym typeface="Lato"/>
            </a:endParaRPr>
          </a:p>
          <a:p>
            <a:pPr indent="0" lvl="0" marL="0" rtl="0" algn="ctr">
              <a:lnSpc>
                <a:spcPct val="115000"/>
              </a:lnSpc>
              <a:spcBef>
                <a:spcPts val="1200"/>
              </a:spcBef>
              <a:spcAft>
                <a:spcPts val="0"/>
              </a:spcAft>
              <a:buNone/>
            </a:pPr>
            <a:r>
              <a:rPr lang="en-GB" sz="1700">
                <a:latin typeface="Lato"/>
                <a:ea typeface="Lato"/>
                <a:cs typeface="Lato"/>
                <a:sym typeface="Lato"/>
              </a:rPr>
              <a:t>Then Why Bioada?</a:t>
            </a:r>
            <a:br>
              <a:rPr lang="en-GB" sz="1700">
                <a:latin typeface="Lato"/>
                <a:ea typeface="Lato"/>
                <a:cs typeface="Lato"/>
                <a:sym typeface="Lato"/>
              </a:rPr>
            </a:br>
            <a:r>
              <a:rPr lang="en-GB" sz="1700">
                <a:latin typeface="Lato"/>
                <a:ea typeface="Lato"/>
                <a:cs typeface="Lato"/>
                <a:sym typeface="Lato"/>
              </a:rPr>
              <a:t>Let us take a deeper look into the problem</a:t>
            </a:r>
            <a:endParaRPr sz="1700">
              <a:latin typeface="Lato"/>
              <a:ea typeface="Lato"/>
              <a:cs typeface="Lato"/>
              <a:sym typeface="Lato"/>
            </a:endParaRPr>
          </a:p>
          <a:p>
            <a:pPr indent="0" lvl="0" marL="0" rtl="0" algn="ctr">
              <a:lnSpc>
                <a:spcPct val="115000"/>
              </a:lnSpc>
              <a:spcBef>
                <a:spcPts val="1200"/>
              </a:spcBef>
              <a:spcAft>
                <a:spcPts val="0"/>
              </a:spcAft>
              <a:buNone/>
            </a:pPr>
            <a:r>
              <a:rPr lang="en-GB" sz="1700">
                <a:latin typeface="Lato"/>
                <a:ea typeface="Lato"/>
                <a:cs typeface="Lato"/>
                <a:sym typeface="Lato"/>
              </a:rPr>
              <a:t> the scientific community is always</a:t>
            </a:r>
            <a:br>
              <a:rPr lang="en-GB" sz="1700">
                <a:latin typeface="Lato"/>
                <a:ea typeface="Lato"/>
                <a:cs typeface="Lato"/>
                <a:sym typeface="Lato"/>
              </a:rPr>
            </a:br>
            <a:r>
              <a:rPr lang="en-GB" sz="1700">
                <a:latin typeface="Lato"/>
                <a:ea typeface="Lato"/>
                <a:cs typeface="Lato"/>
                <a:sym typeface="Lato"/>
              </a:rPr>
              <a:t> trying to improve their understanding </a:t>
            </a:r>
            <a:br>
              <a:rPr lang="en-GB" sz="1700">
                <a:latin typeface="Lato"/>
                <a:ea typeface="Lato"/>
                <a:cs typeface="Lato"/>
                <a:sym typeface="Lato"/>
              </a:rPr>
            </a:br>
            <a:r>
              <a:rPr lang="en-GB" sz="1700">
                <a:latin typeface="Lato"/>
                <a:ea typeface="Lato"/>
                <a:cs typeface="Lato"/>
                <a:sym typeface="Lato"/>
              </a:rPr>
              <a:t>of the genetic mechanisms</a:t>
            </a:r>
            <a:br>
              <a:rPr lang="en-GB" sz="1700">
                <a:latin typeface="Lato"/>
                <a:ea typeface="Lato"/>
                <a:cs typeface="Lato"/>
                <a:sym typeface="Lato"/>
              </a:rPr>
            </a:br>
            <a:r>
              <a:rPr lang="en-GB" sz="1700">
                <a:latin typeface="Lato"/>
                <a:ea typeface="Lato"/>
                <a:cs typeface="Lato"/>
                <a:sym typeface="Lato"/>
              </a:rPr>
              <a:t> In the  living systems,</a:t>
            </a:r>
            <a:br>
              <a:rPr lang="en-GB" sz="1700">
                <a:latin typeface="Lato"/>
                <a:ea typeface="Lato"/>
                <a:cs typeface="Lato"/>
                <a:sym typeface="Lato"/>
              </a:rPr>
            </a:br>
            <a:br>
              <a:rPr lang="en-GB" sz="1700">
                <a:latin typeface="Lato"/>
                <a:ea typeface="Lato"/>
                <a:cs typeface="Lato"/>
                <a:sym typeface="Lato"/>
              </a:rPr>
            </a:br>
            <a:r>
              <a:rPr lang="en-GB" sz="1700">
                <a:latin typeface="Lato"/>
                <a:ea typeface="Lato"/>
                <a:cs typeface="Lato"/>
                <a:sym typeface="Lato"/>
              </a:rPr>
              <a:t>Although we have great </a:t>
            </a:r>
            <a:r>
              <a:rPr lang="en-GB" sz="1700">
                <a:latin typeface="Lato"/>
                <a:ea typeface="Lato"/>
                <a:cs typeface="Lato"/>
                <a:sym typeface="Lato"/>
              </a:rPr>
              <a:t>accessibility</a:t>
            </a:r>
            <a:r>
              <a:rPr lang="en-GB" sz="1700">
                <a:latin typeface="Lato"/>
                <a:ea typeface="Lato"/>
                <a:cs typeface="Lato"/>
                <a:sym typeface="Lato"/>
              </a:rPr>
              <a:t> to the required data</a:t>
            </a:r>
            <a:br>
              <a:rPr lang="en-GB" sz="1700">
                <a:latin typeface="Lato"/>
                <a:ea typeface="Lato"/>
                <a:cs typeface="Lato"/>
                <a:sym typeface="Lato"/>
              </a:rPr>
            </a:br>
            <a:r>
              <a:rPr lang="en-GB" sz="1700">
                <a:latin typeface="Lato"/>
                <a:ea typeface="Lato"/>
                <a:cs typeface="Lato"/>
                <a:sym typeface="Lato"/>
              </a:rPr>
              <a:t>Only a minority of investigations</a:t>
            </a:r>
            <a:br>
              <a:rPr lang="en-GB" sz="1700">
                <a:latin typeface="Lato"/>
                <a:ea typeface="Lato"/>
                <a:cs typeface="Lato"/>
                <a:sym typeface="Lato"/>
              </a:rPr>
            </a:br>
            <a:r>
              <a:rPr lang="en-GB" sz="1700">
                <a:latin typeface="Lato"/>
                <a:ea typeface="Lato"/>
                <a:cs typeface="Lato"/>
                <a:sym typeface="Lato"/>
              </a:rPr>
              <a:t> in the field of life and medical sciences</a:t>
            </a:r>
            <a:br>
              <a:rPr lang="en-GB" sz="1700">
                <a:latin typeface="Lato"/>
                <a:ea typeface="Lato"/>
                <a:cs typeface="Lato"/>
                <a:sym typeface="Lato"/>
              </a:rPr>
            </a:br>
            <a:r>
              <a:rPr lang="en-GB" sz="1700">
                <a:latin typeface="Lato"/>
                <a:ea typeface="Lato"/>
                <a:cs typeface="Lato"/>
                <a:sym typeface="Lato"/>
              </a:rPr>
              <a:t>Have the means to </a:t>
            </a:r>
            <a:br>
              <a:rPr lang="en-GB" sz="1700">
                <a:latin typeface="Lato"/>
                <a:ea typeface="Lato"/>
                <a:cs typeface="Lato"/>
                <a:sym typeface="Lato"/>
              </a:rPr>
            </a:br>
            <a:r>
              <a:rPr lang="en-GB" sz="1700">
                <a:latin typeface="Lato"/>
                <a:ea typeface="Lato"/>
                <a:cs typeface="Lato"/>
                <a:sym typeface="Lato"/>
              </a:rPr>
              <a:t>Analyze and Leverage</a:t>
            </a:r>
            <a:br>
              <a:rPr lang="en-GB" sz="1700">
                <a:latin typeface="Lato"/>
                <a:ea typeface="Lato"/>
                <a:cs typeface="Lato"/>
                <a:sym typeface="Lato"/>
              </a:rPr>
            </a:br>
            <a:r>
              <a:rPr lang="en-GB" sz="1700">
                <a:latin typeface="Lato"/>
                <a:ea typeface="Lato"/>
                <a:cs typeface="Lato"/>
                <a:sym typeface="Lato"/>
              </a:rPr>
              <a:t> this enormous data.</a:t>
            </a:r>
            <a:br>
              <a:rPr lang="en-GB" sz="1700">
                <a:latin typeface="Lato"/>
                <a:ea typeface="Lato"/>
                <a:cs typeface="Lato"/>
                <a:sym typeface="Lato"/>
              </a:rPr>
            </a:br>
            <a:br>
              <a:rPr lang="en-GB" sz="1700">
                <a:latin typeface="Lato"/>
                <a:ea typeface="Lato"/>
                <a:cs typeface="Lato"/>
                <a:sym typeface="Lato"/>
              </a:rPr>
            </a:br>
            <a:r>
              <a:rPr lang="en-GB" sz="1700">
                <a:latin typeface="Lato"/>
                <a:ea typeface="Lato"/>
                <a:cs typeface="Lato"/>
                <a:sym typeface="Lato"/>
              </a:rPr>
              <a:t>So Bioada is not just any Machine Learning platform to assist PRS and Biomarkers discovery but</a:t>
            </a:r>
            <a:br>
              <a:rPr lang="en-GB" sz="1700">
                <a:latin typeface="Lato"/>
                <a:ea typeface="Lato"/>
                <a:cs typeface="Lato"/>
                <a:sym typeface="Lato"/>
              </a:rPr>
            </a:br>
            <a:br>
              <a:rPr lang="en-GB" sz="1700">
                <a:latin typeface="Lato"/>
                <a:ea typeface="Lato"/>
                <a:cs typeface="Lato"/>
                <a:sym typeface="Lato"/>
              </a:rPr>
            </a:br>
            <a:r>
              <a:rPr lang="en-GB" sz="1700">
                <a:latin typeface="Lato"/>
                <a:ea typeface="Lato"/>
                <a:cs typeface="Lato"/>
                <a:sym typeface="Lato"/>
              </a:rPr>
              <a:t>- an integrated</a:t>
            </a:r>
            <a:br>
              <a:rPr lang="en-GB" sz="1700">
                <a:latin typeface="Lato"/>
                <a:ea typeface="Lato"/>
                <a:cs typeface="Lato"/>
                <a:sym typeface="Lato"/>
              </a:rPr>
            </a:br>
            <a:r>
              <a:rPr lang="en-GB" sz="1700">
                <a:latin typeface="Lato"/>
                <a:ea typeface="Lato"/>
                <a:cs typeface="Lato"/>
                <a:sym typeface="Lato"/>
              </a:rPr>
              <a:t>- easy to use and</a:t>
            </a:r>
            <a:br>
              <a:rPr lang="en-GB" sz="1700">
                <a:latin typeface="Lato"/>
                <a:ea typeface="Lato"/>
                <a:cs typeface="Lato"/>
                <a:sym typeface="Lato"/>
              </a:rPr>
            </a:br>
            <a:r>
              <a:rPr lang="en-GB" sz="1700">
                <a:latin typeface="Lato"/>
                <a:ea typeface="Lato"/>
                <a:cs typeface="Lato"/>
                <a:sym typeface="Lato"/>
              </a:rPr>
              <a:t>- an interactive</a:t>
            </a:r>
            <a:br>
              <a:rPr lang="en-GB" sz="1700">
                <a:latin typeface="Lato"/>
                <a:ea typeface="Lato"/>
                <a:cs typeface="Lato"/>
                <a:sym typeface="Lato"/>
              </a:rPr>
            </a:br>
            <a:r>
              <a:rPr lang="en-GB" sz="1700">
                <a:latin typeface="Lato"/>
                <a:ea typeface="Lato"/>
                <a:cs typeface="Lato"/>
                <a:sym typeface="Lato"/>
              </a:rPr>
              <a:t>Genomics data</a:t>
            </a:r>
            <a:br>
              <a:rPr lang="en-GB" sz="1700">
                <a:latin typeface="Lato"/>
                <a:ea typeface="Lato"/>
                <a:cs typeface="Lato"/>
                <a:sym typeface="Lato"/>
              </a:rPr>
            </a:br>
            <a:r>
              <a:rPr lang="en-GB" sz="1700">
                <a:latin typeface="Lato"/>
                <a:ea typeface="Lato"/>
                <a:cs typeface="Lato"/>
                <a:sym typeface="Lato"/>
              </a:rPr>
              <a:t> analysis platform</a:t>
            </a:r>
            <a:br>
              <a:rPr lang="en-GB" sz="1700">
                <a:latin typeface="Lato"/>
                <a:ea typeface="Lato"/>
                <a:cs typeface="Lato"/>
                <a:sym typeface="Lato"/>
              </a:rPr>
            </a:br>
            <a:r>
              <a:rPr lang="en-GB" sz="1700">
                <a:latin typeface="Lato"/>
                <a:ea typeface="Lato"/>
                <a:cs typeface="Lato"/>
                <a:sym typeface="Lato"/>
              </a:rPr>
              <a:t>For the broader community of life scientists.</a:t>
            </a:r>
            <a:endParaRPr sz="1700">
              <a:latin typeface="Lato"/>
              <a:ea typeface="Lato"/>
              <a:cs typeface="Lato"/>
              <a:sym typeface="Lato"/>
            </a:endParaRPr>
          </a:p>
          <a:p>
            <a:pPr indent="0" lvl="0" marL="0" rtl="0" algn="ctr">
              <a:spcBef>
                <a:spcPts val="120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l">
              <a:spcBef>
                <a:spcPts val="0"/>
              </a:spcBef>
              <a:spcAft>
                <a:spcPts val="0"/>
              </a:spcAft>
              <a:buNone/>
            </a:pPr>
            <a:r>
              <a:t/>
            </a:r>
            <a:endParaRPr sz="20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1e907864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1e907864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eb290e211_0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ceb290e211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eb290e211_0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ceb290e211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eb290e211_0_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ceb290e211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eb290e211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ceb290e211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eb290e211_0_5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ceb290e211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eb290e211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ceb290e211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eb290e211_0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ceb290e211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eb290e211_0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ceb290e211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eb290e211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ceb290e211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600">
                <a:solidFill>
                  <a:srgbClr val="292929"/>
                </a:solidFill>
                <a:highlight>
                  <a:srgbClr val="FFFFFF"/>
                </a:highlight>
                <a:latin typeface="Georgia"/>
                <a:ea typeface="Georgia"/>
                <a:cs typeface="Georgia"/>
                <a:sym typeface="Georgia"/>
              </a:rPr>
              <a:t>The trees are constructed by splitting data into two partitions of various possible splits.</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Bioada comes with a simple </a:t>
            </a:r>
            <a:br>
              <a:rPr lang="en-GB" sz="1600"/>
            </a:br>
            <a:r>
              <a:rPr lang="en-GB" sz="1600"/>
              <a:t>6 steps methodology </a:t>
            </a:r>
            <a:br>
              <a:rPr lang="en-GB" sz="1600"/>
            </a:br>
            <a:r>
              <a:rPr lang="en-GB" sz="1600"/>
              <a:t>to build an E2E PRS models.</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It starts with the</a:t>
            </a:r>
            <a:endParaRPr sz="1600"/>
          </a:p>
          <a:p>
            <a:pPr indent="0" lvl="0" marL="0" rtl="0" algn="ctr">
              <a:spcBef>
                <a:spcPts val="0"/>
              </a:spcBef>
              <a:spcAft>
                <a:spcPts val="0"/>
              </a:spcAft>
              <a:buNone/>
            </a:pPr>
            <a:r>
              <a:t/>
            </a:r>
            <a:endParaRPr sz="1600"/>
          </a:p>
          <a:p>
            <a:pPr indent="-349250" lvl="0" marL="457200" rtl="0" algn="ctr">
              <a:spcBef>
                <a:spcPts val="0"/>
              </a:spcBef>
              <a:spcAft>
                <a:spcPts val="0"/>
              </a:spcAft>
              <a:buSzPts val="1900"/>
              <a:buChar char="-"/>
            </a:pPr>
            <a:r>
              <a:rPr lang="en-GB" sz="1600"/>
              <a:t>Problem definition, and</a:t>
            </a:r>
            <a:endParaRPr sz="1600"/>
          </a:p>
          <a:p>
            <a:pPr indent="-349250" lvl="0" marL="457200" rtl="0" algn="ctr">
              <a:spcBef>
                <a:spcPts val="0"/>
              </a:spcBef>
              <a:spcAft>
                <a:spcPts val="0"/>
              </a:spcAft>
              <a:buSzPts val="1900"/>
              <a:buChar char="-"/>
            </a:pPr>
            <a:r>
              <a:rPr lang="en-GB" sz="1600"/>
              <a:t>Data preparation, </a:t>
            </a:r>
            <a:endParaRPr sz="1600"/>
          </a:p>
          <a:p>
            <a:pPr indent="-349250" lvl="0" marL="457200" rtl="0" algn="ctr">
              <a:spcBef>
                <a:spcPts val="0"/>
              </a:spcBef>
              <a:spcAft>
                <a:spcPts val="0"/>
              </a:spcAft>
              <a:buSzPts val="1900"/>
              <a:buChar char="-"/>
            </a:pPr>
            <a:r>
              <a:rPr lang="en-GB" sz="1600"/>
              <a:t>Data exploration, </a:t>
            </a:r>
            <a:endParaRPr sz="1600"/>
          </a:p>
          <a:p>
            <a:pPr indent="-349250" lvl="0" marL="457200" rtl="0" algn="ctr">
              <a:spcBef>
                <a:spcPts val="0"/>
              </a:spcBef>
              <a:spcAft>
                <a:spcPts val="0"/>
              </a:spcAft>
              <a:buSzPts val="1900"/>
              <a:buChar char="-"/>
            </a:pPr>
            <a:r>
              <a:rPr lang="en-GB" sz="1600"/>
              <a:t>modelling, and next comes</a:t>
            </a:r>
            <a:endParaRPr sz="1600"/>
          </a:p>
          <a:p>
            <a:pPr indent="-349250" lvl="0" marL="457200" rtl="0" algn="ctr">
              <a:spcBef>
                <a:spcPts val="0"/>
              </a:spcBef>
              <a:spcAft>
                <a:spcPts val="0"/>
              </a:spcAft>
              <a:buSzPts val="1900"/>
              <a:buChar char="-"/>
            </a:pPr>
            <a:r>
              <a:rPr lang="en-GB" sz="1600"/>
              <a:t>Model evaluation</a:t>
            </a:r>
            <a:endParaRPr sz="1600"/>
          </a:p>
          <a:p>
            <a:pPr indent="-349250" lvl="0" marL="457200" rtl="0" algn="ctr">
              <a:spcBef>
                <a:spcPts val="0"/>
              </a:spcBef>
              <a:spcAft>
                <a:spcPts val="0"/>
              </a:spcAft>
              <a:buSzPts val="1900"/>
              <a:buChar char="-"/>
            </a:pPr>
            <a:r>
              <a:rPr lang="en-GB" sz="1600"/>
              <a:t>And finally </a:t>
            </a:r>
            <a:br>
              <a:rPr lang="en-GB" sz="1600"/>
            </a:br>
            <a:r>
              <a:rPr lang="en-GB" sz="1600"/>
              <a:t>model deployment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Following this 6 step methodology,</a:t>
            </a:r>
            <a:br>
              <a:rPr lang="en-GB" sz="1600"/>
            </a:br>
            <a:r>
              <a:rPr lang="en-GB" sz="1600"/>
              <a:t> let us look at the </a:t>
            </a:r>
            <a:br>
              <a:rPr lang="en-GB" sz="1600"/>
            </a:br>
            <a:r>
              <a:rPr lang="en-GB" sz="1600"/>
              <a:t>following case studies</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ceb290e211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ceb290e211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218181"/>
              </a:lnSpc>
              <a:spcBef>
                <a:spcPts val="3200"/>
              </a:spcBef>
              <a:spcAft>
                <a:spcPts val="0"/>
              </a:spcAft>
              <a:buNone/>
            </a:pPr>
            <a:r>
              <a:rPr lang="en-GB" sz="1600">
                <a:solidFill>
                  <a:srgbClr val="292929"/>
                </a:solidFill>
                <a:highlight>
                  <a:srgbClr val="FFFFFF"/>
                </a:highlight>
                <a:latin typeface="Georgia"/>
                <a:ea typeface="Georgia"/>
                <a:cs typeface="Georgia"/>
                <a:sym typeface="Georgia"/>
              </a:rPr>
              <a:t>Choose the tree which has maximum Gain, let’s choose X &lt;15 tree which has max Gain of 1.33. Further split till a value of max_depth for complete tree construction.</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eb290e211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ceb290e211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eb290e211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ceb290e211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eb290e211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ceb290e211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eb290e211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ceb290e211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d79aa385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bd79aa385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eb290e211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eb290e211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7f80f1aa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c7f80f1aa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eb290e21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eb290e21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c7f80f1aa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c7f80f1aa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f8bde4709_1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f8bde4709_1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c7f80f1aa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c7f80f1aa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c7f80f1a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c7f80f1a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c7f80f1aa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c7f80f1aa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d79aa385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d79aa385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Taking SmartArray’s power packed output as input,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Xarang, is a tool, which adopts Machine learning methods to model, evaluate and predict PRS and Biomarkers discovery.</a:t>
            </a:r>
            <a:br>
              <a:rPr lang="en-GB" sz="1600"/>
            </a:br>
            <a:endParaRPr sz="1600"/>
          </a:p>
          <a:p>
            <a:pPr indent="0" lvl="0" marL="0" rtl="0" algn="ctr">
              <a:spcBef>
                <a:spcPts val="0"/>
              </a:spcBef>
              <a:spcAft>
                <a:spcPts val="0"/>
              </a:spcAft>
              <a:buNone/>
            </a:pPr>
            <a:r>
              <a:rPr lang="en-GB" sz="1600"/>
              <a:t>This tool has the flexibility to</a:t>
            </a:r>
            <a:endParaRPr sz="1600"/>
          </a:p>
          <a:p>
            <a:pPr indent="-349250" lvl="0" marL="457200" rtl="0" algn="ctr">
              <a:spcBef>
                <a:spcPts val="0"/>
              </a:spcBef>
              <a:spcAft>
                <a:spcPts val="0"/>
              </a:spcAft>
              <a:buSzPts val="1900"/>
              <a:buChar char="-"/>
            </a:pPr>
            <a:r>
              <a:rPr lang="en-GB" sz="1600"/>
              <a:t>access data on various sources like from local disks, databases, or cloud.</a:t>
            </a:r>
            <a:endParaRPr sz="1600"/>
          </a:p>
          <a:p>
            <a:pPr indent="-349250" lvl="0" marL="457200" rtl="0" algn="ctr">
              <a:spcBef>
                <a:spcPts val="0"/>
              </a:spcBef>
              <a:spcAft>
                <a:spcPts val="0"/>
              </a:spcAft>
              <a:buSzPts val="1900"/>
              <a:buChar char="-"/>
            </a:pPr>
            <a:r>
              <a:rPr lang="en-GB" sz="1600"/>
              <a:t>It can generate classification or regression models </a:t>
            </a:r>
            <a:br>
              <a:rPr lang="en-GB" sz="1600"/>
            </a:br>
            <a:r>
              <a:rPr lang="en-GB" sz="1600"/>
              <a:t>Depending on the </a:t>
            </a:r>
            <a:br>
              <a:rPr lang="en-GB" sz="1600"/>
            </a:br>
            <a:r>
              <a:rPr lang="en-GB" sz="1600"/>
              <a:t>nature of data </a:t>
            </a:r>
            <a:br>
              <a:rPr lang="en-GB" sz="1600"/>
            </a:br>
            <a:r>
              <a:rPr lang="en-GB" sz="1600"/>
              <a:t>being categorical or numerical.</a:t>
            </a:r>
            <a:endParaRPr sz="1600"/>
          </a:p>
          <a:p>
            <a:pPr indent="-349250" lvl="0" marL="457200" rtl="0" algn="ctr">
              <a:spcBef>
                <a:spcPts val="0"/>
              </a:spcBef>
              <a:spcAft>
                <a:spcPts val="0"/>
              </a:spcAft>
              <a:buSzPts val="1900"/>
              <a:buChar char="-"/>
            </a:pPr>
            <a:r>
              <a:rPr lang="en-GB" sz="1600"/>
              <a:t>It provides automated variable selection </a:t>
            </a:r>
            <a:endParaRPr sz="1600"/>
          </a:p>
          <a:p>
            <a:pPr indent="-349250" lvl="0" marL="457200" rtl="0" algn="ctr">
              <a:spcBef>
                <a:spcPts val="0"/>
              </a:spcBef>
              <a:spcAft>
                <a:spcPts val="0"/>
              </a:spcAft>
              <a:buSzPts val="1900"/>
              <a:buChar char="-"/>
            </a:pPr>
            <a:r>
              <a:rPr lang="en-GB" sz="1600"/>
              <a:t>For extensive model evaluation</a:t>
            </a:r>
            <a:endParaRPr sz="1600"/>
          </a:p>
          <a:p>
            <a:pPr indent="-349250" lvl="0" marL="457200" rtl="0" algn="ctr">
              <a:spcBef>
                <a:spcPts val="0"/>
              </a:spcBef>
              <a:spcAft>
                <a:spcPts val="0"/>
              </a:spcAft>
              <a:buSzPts val="1900"/>
              <a:buChar char="-"/>
            </a:pPr>
            <a:r>
              <a:rPr lang="en-GB" sz="1600"/>
              <a:t>And it can deploy this model in a single click</a:t>
            </a:r>
            <a:endParaRPr sz="1600"/>
          </a:p>
          <a:p>
            <a:pPr indent="-349250" lvl="0" marL="457200" rtl="0" algn="ctr">
              <a:spcBef>
                <a:spcPts val="0"/>
              </a:spcBef>
              <a:spcAft>
                <a:spcPts val="0"/>
              </a:spcAft>
              <a:buSzPts val="1900"/>
              <a:buChar char="-"/>
            </a:pPr>
            <a:r>
              <a:rPr lang="en-GB" sz="1600"/>
              <a:t>Overall Xarang is a Federated machine learning tool</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Moving on to our final product...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91e907864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91e907864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Here is what we have to offer, our Bioada Platform...</a:t>
            </a:r>
            <a:endParaRPr sz="16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d79aa385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bd79aa385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Here is what we have to offer, our Bioada Platform...</a:t>
            </a:r>
            <a:endParaRPr sz="16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8f8bde4709_1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8f8bde4709_13_1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d79aa385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d79aa385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Defining our problem statement</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The first case study is </a:t>
            </a:r>
            <a:endParaRPr sz="1600"/>
          </a:p>
          <a:p>
            <a:pPr indent="0" lvl="0" marL="0" rtl="0" algn="ctr">
              <a:spcBef>
                <a:spcPts val="0"/>
              </a:spcBef>
              <a:spcAft>
                <a:spcPts val="0"/>
              </a:spcAft>
              <a:buNone/>
            </a:pPr>
            <a:r>
              <a:rPr lang="en-GB" sz="1600">
                <a:solidFill>
                  <a:schemeClr val="dk1"/>
                </a:solidFill>
              </a:rPr>
              <a:t>To predict Pancreatic cancer from Gene Expression data.</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None/>
            </a:pPr>
            <a:r>
              <a:rPr lang="en-GB" sz="1600"/>
              <a:t>And the second case study is</a:t>
            </a:r>
            <a:endParaRPr sz="1600"/>
          </a:p>
          <a:p>
            <a:pPr indent="0" lvl="0" marL="0" rtl="0" algn="ctr">
              <a:spcBef>
                <a:spcPts val="0"/>
              </a:spcBef>
              <a:spcAft>
                <a:spcPts val="0"/>
              </a:spcAft>
              <a:buNone/>
            </a:pPr>
            <a:r>
              <a:t/>
            </a:r>
            <a:endParaRPr sz="1600"/>
          </a:p>
          <a:p>
            <a:pPr indent="0" lvl="0" marL="0" rtl="0" algn="ctr">
              <a:spcBef>
                <a:spcPts val="0"/>
              </a:spcBef>
              <a:spcAft>
                <a:spcPts val="0"/>
              </a:spcAft>
              <a:buClr>
                <a:schemeClr val="dk1"/>
              </a:buClr>
              <a:buSzPts val="1100"/>
              <a:buFont typeface="Arial"/>
              <a:buNone/>
            </a:pPr>
            <a:r>
              <a:rPr lang="en-GB" sz="1600">
                <a:solidFill>
                  <a:schemeClr val="dk1"/>
                </a:solidFill>
              </a:rPr>
              <a:t>To predict  gastric cancer from GWAS data.</a:t>
            </a:r>
            <a:endParaRPr sz="1600">
              <a:solidFill>
                <a:schemeClr val="dk1"/>
              </a:solidFill>
            </a:endParaRPr>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GB" sz="1600"/>
              <a:t>In the next step</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eb290e2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eb290e2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grpSp>
        <p:nvGrpSpPr>
          <p:cNvPr id="135" name="Google Shape;135;p14"/>
          <p:cNvGrpSpPr/>
          <p:nvPr/>
        </p:nvGrpSpPr>
        <p:grpSpPr>
          <a:xfrm>
            <a:off x="0" y="381001"/>
            <a:ext cx="1037850" cy="1016288"/>
            <a:chOff x="0" y="381001"/>
            <a:chExt cx="1037850" cy="1016288"/>
          </a:xfrm>
        </p:grpSpPr>
        <p:sp>
          <p:nvSpPr>
            <p:cNvPr id="136" name="Google Shape;13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1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9" name="Google Shape;139;p1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0" name="Google Shape;1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 name="Shape 141"/>
        <p:cNvGrpSpPr/>
        <p:nvPr/>
      </p:nvGrpSpPr>
      <p:grpSpPr>
        <a:xfrm>
          <a:off x="0" y="0"/>
          <a:ext cx="0" cy="0"/>
          <a:chOff x="0" y="0"/>
          <a:chExt cx="0" cy="0"/>
        </a:xfrm>
      </p:grpSpPr>
      <p:grpSp>
        <p:nvGrpSpPr>
          <p:cNvPr id="142" name="Google Shape;142;p15"/>
          <p:cNvGrpSpPr/>
          <p:nvPr/>
        </p:nvGrpSpPr>
        <p:grpSpPr>
          <a:xfrm>
            <a:off x="0" y="381001"/>
            <a:ext cx="1037850" cy="1016288"/>
            <a:chOff x="0" y="381001"/>
            <a:chExt cx="1037850" cy="1016288"/>
          </a:xfrm>
        </p:grpSpPr>
        <p:sp>
          <p:nvSpPr>
            <p:cNvPr id="143" name="Google Shape;14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4000">
                <a:latin typeface="Times New Roman"/>
                <a:ea typeface="Times New Roman"/>
                <a:cs typeface="Times New Roman"/>
                <a:sym typeface="Times New Roman"/>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7" name="Google Shape;1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8" name="Shape 148"/>
        <p:cNvGrpSpPr/>
        <p:nvPr/>
      </p:nvGrpSpPr>
      <p:grpSpPr>
        <a:xfrm>
          <a:off x="0" y="0"/>
          <a:ext cx="0" cy="0"/>
          <a:chOff x="0" y="0"/>
          <a:chExt cx="0" cy="0"/>
        </a:xfrm>
      </p:grpSpPr>
      <p:sp>
        <p:nvSpPr>
          <p:cNvPr id="149" name="Google Shape;149;p16"/>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p16"/>
          <p:cNvGrpSpPr/>
          <p:nvPr/>
        </p:nvGrpSpPr>
        <p:grpSpPr>
          <a:xfrm>
            <a:off x="0" y="490"/>
            <a:ext cx="5153705" cy="5134399"/>
            <a:chOff x="0" y="75"/>
            <a:chExt cx="5153705" cy="5152950"/>
          </a:xfrm>
        </p:grpSpPr>
        <p:sp>
          <p:nvSpPr>
            <p:cNvPr id="151" name="Google Shape;151;p16"/>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16"/>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56" name="Google Shape;156;p16"/>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57" name="Google Shape;1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8" name="Shape 158"/>
        <p:cNvGrpSpPr/>
        <p:nvPr/>
      </p:nvGrpSpPr>
      <p:grpSpPr>
        <a:xfrm>
          <a:off x="0" y="0"/>
          <a:ext cx="0" cy="0"/>
          <a:chOff x="0" y="0"/>
          <a:chExt cx="0" cy="0"/>
        </a:xfrm>
      </p:grpSpPr>
      <p:grpSp>
        <p:nvGrpSpPr>
          <p:cNvPr id="159" name="Google Shape;159;p17"/>
          <p:cNvGrpSpPr/>
          <p:nvPr/>
        </p:nvGrpSpPr>
        <p:grpSpPr>
          <a:xfrm>
            <a:off x="4406400" y="0"/>
            <a:ext cx="4737600" cy="5143065"/>
            <a:chOff x="4406400" y="0"/>
            <a:chExt cx="4737600" cy="5143065"/>
          </a:xfrm>
        </p:grpSpPr>
        <p:sp>
          <p:nvSpPr>
            <p:cNvPr id="160" name="Google Shape;160;p17"/>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7"/>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7"/>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17"/>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 name="Google Shape;17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grpSp>
        <p:nvGrpSpPr>
          <p:cNvPr id="181" name="Google Shape;181;p18"/>
          <p:cNvGrpSpPr/>
          <p:nvPr/>
        </p:nvGrpSpPr>
        <p:grpSpPr>
          <a:xfrm>
            <a:off x="0" y="381001"/>
            <a:ext cx="1037850" cy="1016288"/>
            <a:chOff x="0" y="381001"/>
            <a:chExt cx="1037850" cy="1016288"/>
          </a:xfrm>
        </p:grpSpPr>
        <p:sp>
          <p:nvSpPr>
            <p:cNvPr id="182" name="Google Shape;182;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18"/>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5" name="Google Shape;185;p18"/>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6" name="Google Shape;186;p18"/>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7" name="Google Shape;1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 name="Shape 188"/>
        <p:cNvGrpSpPr/>
        <p:nvPr/>
      </p:nvGrpSpPr>
      <p:grpSpPr>
        <a:xfrm>
          <a:off x="0" y="0"/>
          <a:ext cx="0" cy="0"/>
          <a:chOff x="0" y="0"/>
          <a:chExt cx="0" cy="0"/>
        </a:xfrm>
      </p:grpSpPr>
      <p:grpSp>
        <p:nvGrpSpPr>
          <p:cNvPr id="189" name="Google Shape;189;p19"/>
          <p:cNvGrpSpPr/>
          <p:nvPr/>
        </p:nvGrpSpPr>
        <p:grpSpPr>
          <a:xfrm>
            <a:off x="0" y="4128572"/>
            <a:ext cx="698925" cy="684657"/>
            <a:chOff x="0" y="3785672"/>
            <a:chExt cx="698925" cy="684657"/>
          </a:xfrm>
        </p:grpSpPr>
        <p:sp>
          <p:nvSpPr>
            <p:cNvPr id="190" name="Google Shape;190;p19"/>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9"/>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19"/>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3" name="Google Shape;19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065"/>
            <a:chOff x="4406400" y="0"/>
            <a:chExt cx="4737600" cy="5143065"/>
          </a:xfrm>
        </p:grpSpPr>
        <p:sp>
          <p:nvSpPr>
            <p:cNvPr id="196" name="Google Shape;196;p20"/>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0"/>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0"/>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0"/>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0"/>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0"/>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20"/>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5" name="Google Shape;215;p20"/>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6" name="Google Shape;2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4000">
                <a:latin typeface="Times New Roman"/>
                <a:ea typeface="Times New Roman"/>
                <a:cs typeface="Times New Roman"/>
                <a:sym typeface="Times New Roman"/>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ncbi.nlm.nih.gov/geo/query/acc.cg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7.jp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5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hyperlink" Target="http://www.bioada.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3">
            <a:alphaModFix/>
          </a:blip>
          <a:srcRect b="7856" l="0" r="0" t="7847"/>
          <a:stretch/>
        </p:blipFill>
        <p:spPr>
          <a:xfrm>
            <a:off x="0" y="0"/>
            <a:ext cx="9144000" cy="5143499"/>
          </a:xfrm>
          <a:prstGeom prst="rect">
            <a:avLst/>
          </a:prstGeom>
          <a:noFill/>
          <a:ln>
            <a:noFill/>
          </a:ln>
        </p:spPr>
      </p:pic>
      <p:sp>
        <p:nvSpPr>
          <p:cNvPr id="224" name="Google Shape;224;p22"/>
          <p:cNvSpPr txBox="1"/>
          <p:nvPr/>
        </p:nvSpPr>
        <p:spPr>
          <a:xfrm>
            <a:off x="2820925" y="1891275"/>
            <a:ext cx="3439500" cy="8487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GB" sz="5600">
                <a:solidFill>
                  <a:srgbClr val="FFFFFF"/>
                </a:solidFill>
                <a:latin typeface="Roboto Light"/>
                <a:ea typeface="Roboto Light"/>
                <a:cs typeface="Roboto Light"/>
                <a:sym typeface="Roboto Light"/>
              </a:rPr>
              <a:t>Bioada</a:t>
            </a:r>
            <a:endParaRPr sz="5600">
              <a:solidFill>
                <a:srgbClr val="FFFFFF"/>
              </a:solidFill>
              <a:latin typeface="Roboto Light"/>
              <a:ea typeface="Roboto Light"/>
              <a:cs typeface="Roboto Light"/>
              <a:sym typeface="Roboto Light"/>
            </a:endParaRPr>
          </a:p>
        </p:txBody>
      </p:sp>
      <p:sp>
        <p:nvSpPr>
          <p:cNvPr id="225" name="Google Shape;225;p22"/>
          <p:cNvSpPr txBox="1"/>
          <p:nvPr/>
        </p:nvSpPr>
        <p:spPr>
          <a:xfrm>
            <a:off x="757425" y="2688325"/>
            <a:ext cx="7817400" cy="4776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1600"/>
              </a:spcAft>
              <a:buNone/>
            </a:pPr>
            <a:r>
              <a:rPr lang="en-GB" sz="1500">
                <a:solidFill>
                  <a:srgbClr val="FFFFFF"/>
                </a:solidFill>
                <a:latin typeface="Roboto Light"/>
                <a:ea typeface="Roboto Light"/>
                <a:cs typeface="Roboto Light"/>
                <a:sym typeface="Roboto Light"/>
              </a:rPr>
              <a:t>POLYGENIC SCORE AND BIOMARKERS DISCOVERY MADE EASY!</a:t>
            </a:r>
            <a:endParaRPr sz="1500">
              <a:solidFill>
                <a:schemeClr val="lt1"/>
              </a:solidFill>
              <a:latin typeface="Roboto Light"/>
              <a:ea typeface="Roboto Light"/>
              <a:cs typeface="Roboto Light"/>
              <a:sym typeface="Roboto Light"/>
            </a:endParaRPr>
          </a:p>
        </p:txBody>
      </p:sp>
      <p:sp>
        <p:nvSpPr>
          <p:cNvPr id="226" name="Google Shape;226;p22"/>
          <p:cNvSpPr txBox="1"/>
          <p:nvPr/>
        </p:nvSpPr>
        <p:spPr>
          <a:xfrm>
            <a:off x="6075775" y="3918500"/>
            <a:ext cx="2805300" cy="115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100" u="sng">
                <a:solidFill>
                  <a:srgbClr val="D9D9D9"/>
                </a:solidFill>
                <a:latin typeface="Lato"/>
                <a:ea typeface="Lato"/>
                <a:cs typeface="Lato"/>
                <a:sym typeface="Lato"/>
              </a:rPr>
              <a:t>Group 2:</a:t>
            </a:r>
            <a:br>
              <a:rPr lang="en-GB" sz="1100">
                <a:solidFill>
                  <a:srgbClr val="D9D9D9"/>
                </a:solidFill>
                <a:latin typeface="Lato"/>
                <a:ea typeface="Lato"/>
                <a:cs typeface="Lato"/>
                <a:sym typeface="Lato"/>
              </a:rPr>
            </a:br>
            <a:r>
              <a:rPr b="1" lang="en-GB" sz="1100">
                <a:solidFill>
                  <a:schemeClr val="dk2"/>
                </a:solidFill>
                <a:latin typeface="Lato"/>
                <a:ea typeface="Lato"/>
                <a:cs typeface="Lato"/>
                <a:sym typeface="Lato"/>
              </a:rPr>
              <a:t>Sai Mounica Pothuru </a:t>
            </a:r>
            <a:endParaRPr b="1" sz="1100">
              <a:solidFill>
                <a:schemeClr val="dk2"/>
              </a:solidFill>
              <a:latin typeface="Lato"/>
              <a:ea typeface="Lato"/>
              <a:cs typeface="Lato"/>
              <a:sym typeface="Lato"/>
            </a:endParaRPr>
          </a:p>
          <a:p>
            <a:pPr indent="0" lvl="0" marL="0" rtl="0" algn="r">
              <a:spcBef>
                <a:spcPts val="0"/>
              </a:spcBef>
              <a:spcAft>
                <a:spcPts val="0"/>
              </a:spcAft>
              <a:buNone/>
            </a:pPr>
            <a:r>
              <a:rPr b="1" lang="en-GB" sz="1100">
                <a:solidFill>
                  <a:srgbClr val="D9D9D9"/>
                </a:solidFill>
                <a:latin typeface="Lato"/>
                <a:ea typeface="Lato"/>
                <a:cs typeface="Lato"/>
                <a:sym typeface="Lato"/>
              </a:rPr>
              <a:t>Chaitanya Sharma</a:t>
            </a:r>
            <a:endParaRPr b="1" sz="1100">
              <a:solidFill>
                <a:srgbClr val="D9D9D9"/>
              </a:solidFill>
              <a:latin typeface="Lato"/>
              <a:ea typeface="Lato"/>
              <a:cs typeface="Lato"/>
              <a:sym typeface="Lato"/>
            </a:endParaRPr>
          </a:p>
          <a:p>
            <a:pPr indent="0" lvl="0" marL="0" rtl="0" algn="r">
              <a:spcBef>
                <a:spcPts val="0"/>
              </a:spcBef>
              <a:spcAft>
                <a:spcPts val="0"/>
              </a:spcAft>
              <a:buNone/>
            </a:pPr>
            <a:r>
              <a:rPr b="1" lang="en-GB" sz="1100">
                <a:solidFill>
                  <a:srgbClr val="D9D9D9"/>
                </a:solidFill>
                <a:latin typeface="Lato"/>
                <a:ea typeface="Lato"/>
                <a:cs typeface="Lato"/>
                <a:sym typeface="Lato"/>
              </a:rPr>
              <a:t>Harshini Bonam</a:t>
            </a:r>
            <a:endParaRPr b="1" sz="1100">
              <a:solidFill>
                <a:srgbClr val="D9D9D9"/>
              </a:solidFill>
              <a:latin typeface="Lato"/>
              <a:ea typeface="Lato"/>
              <a:cs typeface="Lato"/>
              <a:sym typeface="Lato"/>
            </a:endParaRPr>
          </a:p>
          <a:p>
            <a:pPr indent="0" lvl="0" marL="0" rtl="0" algn="r">
              <a:spcBef>
                <a:spcPts val="0"/>
              </a:spcBef>
              <a:spcAft>
                <a:spcPts val="0"/>
              </a:spcAft>
              <a:buNone/>
            </a:pPr>
            <a:r>
              <a:rPr b="1" lang="en-GB" sz="1100">
                <a:solidFill>
                  <a:srgbClr val="D9D9D9"/>
                </a:solidFill>
                <a:latin typeface="Lato"/>
                <a:ea typeface="Lato"/>
                <a:cs typeface="Lato"/>
                <a:sym typeface="Lato"/>
              </a:rPr>
              <a:t>Kaushal Patel</a:t>
            </a:r>
            <a:endParaRPr b="1" sz="1100">
              <a:solidFill>
                <a:srgbClr val="D9D9D9"/>
              </a:solidFill>
              <a:latin typeface="Lato"/>
              <a:ea typeface="Lato"/>
              <a:cs typeface="Lato"/>
              <a:sym typeface="Lato"/>
            </a:endParaRPr>
          </a:p>
          <a:p>
            <a:pPr indent="0" lvl="0" marL="0" rtl="0" algn="r">
              <a:spcBef>
                <a:spcPts val="0"/>
              </a:spcBef>
              <a:spcAft>
                <a:spcPts val="0"/>
              </a:spcAft>
              <a:buNone/>
            </a:pPr>
            <a:r>
              <a:rPr b="1" lang="en-GB" sz="1100">
                <a:solidFill>
                  <a:srgbClr val="D9D9D9"/>
                </a:solidFill>
                <a:latin typeface="Lato"/>
                <a:ea typeface="Lato"/>
                <a:cs typeface="Lato"/>
                <a:sym typeface="Lato"/>
              </a:rPr>
              <a:t>Vraj Shah</a:t>
            </a:r>
            <a:endParaRPr b="1" sz="1100">
              <a:solidFill>
                <a:srgbClr val="D9D9D9"/>
              </a:solidFill>
              <a:latin typeface="Lato"/>
              <a:ea typeface="Lato"/>
              <a:cs typeface="Lato"/>
              <a:sym typeface="Lato"/>
            </a:endParaRPr>
          </a:p>
        </p:txBody>
      </p:sp>
      <p:sp>
        <p:nvSpPr>
          <p:cNvPr id="227" name="Google Shape;227;p22"/>
          <p:cNvSpPr txBox="1"/>
          <p:nvPr/>
        </p:nvSpPr>
        <p:spPr>
          <a:xfrm>
            <a:off x="6794000" y="3165925"/>
            <a:ext cx="2058900" cy="58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D9D9D9"/>
                </a:solidFill>
                <a:latin typeface="Lato"/>
                <a:ea typeface="Lato"/>
                <a:cs typeface="Lato"/>
                <a:sym typeface="Lato"/>
              </a:rPr>
              <a:t>Mentor</a:t>
            </a:r>
            <a:r>
              <a:rPr lang="en-GB" sz="900">
                <a:solidFill>
                  <a:srgbClr val="D9D9D9"/>
                </a:solidFill>
                <a:latin typeface="Lato"/>
                <a:ea typeface="Lato"/>
                <a:cs typeface="Lato"/>
                <a:sym typeface="Lato"/>
              </a:rPr>
              <a:t>:</a:t>
            </a:r>
            <a:br>
              <a:rPr lang="en-GB" sz="900">
                <a:solidFill>
                  <a:srgbClr val="D9D9D9"/>
                </a:solidFill>
                <a:latin typeface="Lato"/>
                <a:ea typeface="Lato"/>
                <a:cs typeface="Lato"/>
                <a:sym typeface="Lato"/>
              </a:rPr>
            </a:br>
            <a:endParaRPr sz="900">
              <a:solidFill>
                <a:srgbClr val="D9D9D9"/>
              </a:solidFill>
              <a:latin typeface="Lato"/>
              <a:ea typeface="Lato"/>
              <a:cs typeface="Lato"/>
              <a:sym typeface="Lato"/>
            </a:endParaRPr>
          </a:p>
          <a:p>
            <a:pPr indent="0" lvl="0" marL="0" rtl="0" algn="r">
              <a:spcBef>
                <a:spcPts val="0"/>
              </a:spcBef>
              <a:spcAft>
                <a:spcPts val="0"/>
              </a:spcAft>
              <a:buNone/>
            </a:pPr>
            <a:r>
              <a:rPr lang="en-GB" sz="1200">
                <a:solidFill>
                  <a:srgbClr val="FFFFFF"/>
                </a:solidFill>
                <a:latin typeface="Lato"/>
                <a:ea typeface="Lato"/>
                <a:cs typeface="Lato"/>
                <a:sym typeface="Lato"/>
              </a:rPr>
              <a:t> Dr. Saed Sayad</a:t>
            </a:r>
            <a:endParaRPr sz="12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1"/>
          <p:cNvPicPr preferRelativeResize="0"/>
          <p:nvPr/>
        </p:nvPicPr>
        <p:blipFill>
          <a:blip r:embed="rId3">
            <a:alphaModFix/>
          </a:blip>
          <a:stretch>
            <a:fillRect/>
          </a:stretch>
        </p:blipFill>
        <p:spPr>
          <a:xfrm>
            <a:off x="1085400" y="964400"/>
            <a:ext cx="7958650" cy="4082650"/>
          </a:xfrm>
          <a:prstGeom prst="rect">
            <a:avLst/>
          </a:prstGeom>
          <a:noFill/>
          <a:ln>
            <a:noFill/>
          </a:ln>
        </p:spPr>
      </p:pic>
      <p:sp>
        <p:nvSpPr>
          <p:cNvPr id="306" name="Google Shape;306;p31"/>
          <p:cNvSpPr txBox="1"/>
          <p:nvPr/>
        </p:nvSpPr>
        <p:spPr>
          <a:xfrm>
            <a:off x="1135875" y="192875"/>
            <a:ext cx="617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rgbClr val="FFFFFF"/>
                </a:solidFill>
                <a:latin typeface="Montserrat"/>
                <a:ea typeface="Montserrat"/>
                <a:cs typeface="Montserrat"/>
                <a:sym typeface="Montserrat"/>
              </a:rPr>
              <a:t>Expression File</a:t>
            </a:r>
            <a:endParaRPr sz="26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2"/>
          <p:cNvPicPr preferRelativeResize="0"/>
          <p:nvPr/>
        </p:nvPicPr>
        <p:blipFill>
          <a:blip r:embed="rId3">
            <a:alphaModFix/>
          </a:blip>
          <a:stretch>
            <a:fillRect/>
          </a:stretch>
        </p:blipFill>
        <p:spPr>
          <a:xfrm>
            <a:off x="1106100" y="902500"/>
            <a:ext cx="7922500" cy="4241000"/>
          </a:xfrm>
          <a:prstGeom prst="rect">
            <a:avLst/>
          </a:prstGeom>
          <a:noFill/>
          <a:ln>
            <a:noFill/>
          </a:ln>
        </p:spPr>
      </p:pic>
      <p:sp>
        <p:nvSpPr>
          <p:cNvPr id="312" name="Google Shape;312;p32"/>
          <p:cNvSpPr txBox="1"/>
          <p:nvPr/>
        </p:nvSpPr>
        <p:spPr>
          <a:xfrm>
            <a:off x="1106100" y="182500"/>
            <a:ext cx="617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Probe File</a:t>
            </a:r>
            <a:endParaRPr sz="27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txBox="1"/>
          <p:nvPr/>
        </p:nvSpPr>
        <p:spPr>
          <a:xfrm>
            <a:off x="1060850" y="150000"/>
            <a:ext cx="617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Target File</a:t>
            </a:r>
            <a:endParaRPr sz="2700">
              <a:solidFill>
                <a:srgbClr val="FFFFFF"/>
              </a:solidFill>
              <a:latin typeface="Montserrat"/>
              <a:ea typeface="Montserrat"/>
              <a:cs typeface="Montserrat"/>
              <a:sym typeface="Montserrat"/>
            </a:endParaRPr>
          </a:p>
        </p:txBody>
      </p:sp>
      <p:pic>
        <p:nvPicPr>
          <p:cNvPr id="318" name="Google Shape;318;p33"/>
          <p:cNvPicPr preferRelativeResize="0"/>
          <p:nvPr/>
        </p:nvPicPr>
        <p:blipFill>
          <a:blip r:embed="rId3">
            <a:alphaModFix/>
          </a:blip>
          <a:stretch>
            <a:fillRect/>
          </a:stretch>
        </p:blipFill>
        <p:spPr>
          <a:xfrm>
            <a:off x="1135850" y="796175"/>
            <a:ext cx="7725976" cy="426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1062650" y="506325"/>
            <a:ext cx="7460700" cy="11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700">
                <a:solidFill>
                  <a:srgbClr val="FFFFFF"/>
                </a:solidFill>
              </a:rPr>
              <a:t>Step 2 - Data Preparation</a:t>
            </a:r>
            <a:endParaRPr sz="2200"/>
          </a:p>
        </p:txBody>
      </p:sp>
      <p:sp>
        <p:nvSpPr>
          <p:cNvPr id="324" name="Google Shape;324;p34"/>
          <p:cNvSpPr txBox="1"/>
          <p:nvPr>
            <p:ph idx="1" type="body"/>
          </p:nvPr>
        </p:nvSpPr>
        <p:spPr>
          <a:xfrm>
            <a:off x="1062650" y="1722000"/>
            <a:ext cx="7209900" cy="2875800"/>
          </a:xfrm>
          <a:prstGeom prst="rect">
            <a:avLst/>
          </a:prstGeom>
          <a:noFill/>
          <a:ln>
            <a:noFill/>
          </a:ln>
        </p:spPr>
        <p:txBody>
          <a:bodyPr anchorCtr="0" anchor="t" bIns="91425" lIns="91425" spcFirstLastPara="1" rIns="91425" wrap="square" tIns="91425">
            <a:noAutofit/>
          </a:bodyPr>
          <a:lstStyle/>
          <a:p>
            <a:pPr indent="-342900" lvl="0" marL="438150" rtl="0" algn="l">
              <a:lnSpc>
                <a:spcPct val="115000"/>
              </a:lnSpc>
              <a:spcBef>
                <a:spcPts val="0"/>
              </a:spcBef>
              <a:spcAft>
                <a:spcPts val="0"/>
              </a:spcAft>
              <a:buSzPts val="2100"/>
              <a:buChar char="●"/>
            </a:pPr>
            <a:r>
              <a:rPr lang="en-GB" sz="1800"/>
              <a:t>We need 3 files namely: expression, probe, target.</a:t>
            </a:r>
            <a:endParaRPr/>
          </a:p>
          <a:p>
            <a:pPr indent="-342900" lvl="0" marL="438150" rtl="0" algn="l">
              <a:lnSpc>
                <a:spcPct val="115000"/>
              </a:lnSpc>
              <a:spcBef>
                <a:spcPts val="0"/>
              </a:spcBef>
              <a:spcAft>
                <a:spcPts val="0"/>
              </a:spcAft>
              <a:buSzPts val="2100"/>
              <a:buChar char="●"/>
            </a:pPr>
            <a:r>
              <a:rPr lang="en-GB" sz="1800"/>
              <a:t>We can get the required data directly from </a:t>
            </a:r>
            <a:r>
              <a:rPr lang="en-GB" sz="1800" u="sng">
                <a:solidFill>
                  <a:schemeClr val="hlink"/>
                </a:solidFill>
                <a:hlinkClick r:id="rId3"/>
              </a:rPr>
              <a:t>https://www.ncbi.nlm.nih.gov/geo/query/acc.cgi</a:t>
            </a:r>
            <a:endParaRPr sz="1800"/>
          </a:p>
          <a:p>
            <a:pPr indent="-342900" lvl="0" marL="438150" rtl="0" algn="l">
              <a:lnSpc>
                <a:spcPct val="115000"/>
              </a:lnSpc>
              <a:spcBef>
                <a:spcPts val="0"/>
              </a:spcBef>
              <a:spcAft>
                <a:spcPts val="0"/>
              </a:spcAft>
              <a:buSzPts val="2100"/>
              <a:buChar char="●"/>
            </a:pPr>
            <a:r>
              <a:rPr lang="en-GB" sz="1800"/>
              <a:t>R-tool which will help us gather the data.</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1000"/>
                                        <p:tgtEl>
                                          <p:spTgt spid="3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1062650" y="393750"/>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a:t>
            </a:r>
            <a:endParaRPr sz="2200"/>
          </a:p>
        </p:txBody>
      </p:sp>
      <p:sp>
        <p:nvSpPr>
          <p:cNvPr id="330" name="Google Shape;330;p35"/>
          <p:cNvSpPr txBox="1"/>
          <p:nvPr>
            <p:ph idx="1" type="body"/>
          </p:nvPr>
        </p:nvSpPr>
        <p:spPr>
          <a:xfrm>
            <a:off x="892925" y="1512800"/>
            <a:ext cx="7209900" cy="2875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Genomic data in database not flat files</a:t>
            </a:r>
            <a:endParaRPr sz="2200"/>
          </a:p>
          <a:p>
            <a:pPr indent="-368300" lvl="0" marL="457200" rtl="0" algn="l">
              <a:spcBef>
                <a:spcPts val="0"/>
              </a:spcBef>
              <a:spcAft>
                <a:spcPts val="0"/>
              </a:spcAft>
              <a:buSzPts val="2200"/>
              <a:buChar char="❏"/>
            </a:pPr>
            <a:r>
              <a:rPr lang="en-GB" sz="2200"/>
              <a:t>Data Integrity &amp; Consistency</a:t>
            </a:r>
            <a:endParaRPr sz="2200"/>
          </a:p>
          <a:p>
            <a:pPr indent="-368300" lvl="0" marL="457200" rtl="0" algn="l">
              <a:spcBef>
                <a:spcPts val="0"/>
              </a:spcBef>
              <a:spcAft>
                <a:spcPts val="0"/>
              </a:spcAft>
              <a:buSzPts val="2200"/>
              <a:buChar char="❏"/>
            </a:pPr>
            <a:r>
              <a:rPr lang="en-GB" sz="2200"/>
              <a:t>Reduced Data Redundancy</a:t>
            </a:r>
            <a:endParaRPr sz="2200"/>
          </a:p>
          <a:p>
            <a:pPr indent="-368300" lvl="0" marL="457200" rtl="0" algn="l">
              <a:spcBef>
                <a:spcPts val="0"/>
              </a:spcBef>
              <a:spcAft>
                <a:spcPts val="0"/>
              </a:spcAft>
              <a:buSzPts val="2200"/>
              <a:buChar char="❏"/>
            </a:pPr>
            <a:r>
              <a:rPr lang="en-GB" sz="2200"/>
              <a:t>Robust Data Security &amp; Recovery</a:t>
            </a:r>
            <a:endParaRPr sz="2200"/>
          </a:p>
          <a:p>
            <a:pPr indent="-368300" lvl="0" marL="457200" rtl="0" algn="l">
              <a:spcBef>
                <a:spcPts val="0"/>
              </a:spcBef>
              <a:spcAft>
                <a:spcPts val="0"/>
              </a:spcAft>
              <a:buSzPts val="2200"/>
              <a:buChar char="❏"/>
            </a:pPr>
            <a:r>
              <a:rPr lang="en-GB" sz="2200"/>
              <a:t>Significant improvement in productivity</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1000"/>
                                        <p:tgtEl>
                                          <p:spTgt spid="33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1062650" y="393750"/>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a:t>
            </a:r>
            <a:endParaRPr sz="2200"/>
          </a:p>
        </p:txBody>
      </p:sp>
      <p:sp>
        <p:nvSpPr>
          <p:cNvPr id="336" name="Google Shape;336;p36"/>
          <p:cNvSpPr txBox="1"/>
          <p:nvPr>
            <p:ph idx="1" type="body"/>
          </p:nvPr>
        </p:nvSpPr>
        <p:spPr>
          <a:xfrm>
            <a:off x="892925" y="1512800"/>
            <a:ext cx="6565200" cy="2875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DBMS- Microsoft SQL Server</a:t>
            </a:r>
            <a:endParaRPr sz="2200"/>
          </a:p>
          <a:p>
            <a:pPr indent="-368300" lvl="0" marL="457200" rtl="0" algn="l">
              <a:spcBef>
                <a:spcPts val="0"/>
              </a:spcBef>
              <a:spcAft>
                <a:spcPts val="0"/>
              </a:spcAft>
              <a:buSzPts val="2200"/>
              <a:buChar char="❏"/>
            </a:pPr>
            <a:r>
              <a:rPr lang="en-GB" sz="2200"/>
              <a:t>600 columns per expression fact table</a:t>
            </a:r>
            <a:endParaRPr sz="2200"/>
          </a:p>
          <a:p>
            <a:pPr indent="-368300" lvl="0" marL="457200" rtl="0" algn="l">
              <a:spcBef>
                <a:spcPts val="0"/>
              </a:spcBef>
              <a:spcAft>
                <a:spcPts val="0"/>
              </a:spcAft>
              <a:buSzPts val="2200"/>
              <a:buChar char="❏"/>
            </a:pPr>
            <a:r>
              <a:rPr lang="en-GB" sz="2200"/>
              <a:t>Can be further upgraded to MongoDB in future for better handling of data</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1052550" y="520025"/>
            <a:ext cx="7038900" cy="914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Step 2 - Data Preparation</a:t>
            </a:r>
            <a:endParaRPr sz="2700">
              <a:solidFill>
                <a:srgbClr val="FFFFFF"/>
              </a:solidFill>
              <a:latin typeface="Montserrat"/>
              <a:ea typeface="Montserrat"/>
              <a:cs typeface="Montserrat"/>
              <a:sym typeface="Montserrat"/>
            </a:endParaRPr>
          </a:p>
        </p:txBody>
      </p:sp>
      <p:graphicFrame>
        <p:nvGraphicFramePr>
          <p:cNvPr id="342" name="Google Shape;342;p37"/>
          <p:cNvGraphicFramePr/>
          <p:nvPr/>
        </p:nvGraphicFramePr>
        <p:xfrm>
          <a:off x="845350" y="1515675"/>
          <a:ext cx="3000000" cy="3000000"/>
        </p:xfrm>
        <a:graphic>
          <a:graphicData uri="http://schemas.openxmlformats.org/drawingml/2006/table">
            <a:tbl>
              <a:tblPr>
                <a:noFill/>
                <a:tableStyleId>{8B000E5B-9F8B-41AF-B1CB-65278A800D1B}</a:tableStyleId>
              </a:tblPr>
              <a:tblGrid>
                <a:gridCol w="753550"/>
                <a:gridCol w="2973100"/>
              </a:tblGrid>
              <a:tr h="416350">
                <a:tc>
                  <a:txBody>
                    <a:bodyPr/>
                    <a:lstStyle/>
                    <a:p>
                      <a:pPr indent="0" lvl="0" marL="0" rtl="0" algn="l">
                        <a:spcBef>
                          <a:spcPts val="0"/>
                        </a:spcBef>
                        <a:spcAft>
                          <a:spcPts val="0"/>
                        </a:spcAft>
                        <a:buNone/>
                      </a:pPr>
                      <a:r>
                        <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GB"/>
                        <a:t>Samples</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9FC5E8"/>
                    </a:solidFill>
                  </a:tcPr>
                </a:tc>
              </a:tr>
              <a:tr h="1263200">
                <a:tc>
                  <a:txBody>
                    <a:bodyPr/>
                    <a:lstStyle/>
                    <a:p>
                      <a:pPr indent="0" lvl="0" marL="0" rtl="0" algn="ctr">
                        <a:spcBef>
                          <a:spcPts val="0"/>
                        </a:spcBef>
                        <a:spcAft>
                          <a:spcPts val="0"/>
                        </a:spcAft>
                        <a:buNone/>
                      </a:pPr>
                      <a:r>
                        <a:rPr lang="en-GB"/>
                        <a:t>Probes</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GB"/>
                        <a:t>GWAS / Expression</a:t>
                      </a:r>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2CC"/>
                    </a:solidFill>
                  </a:tcPr>
                </a:tc>
              </a:tr>
            </a:tbl>
          </a:graphicData>
        </a:graphic>
      </p:graphicFrame>
      <p:graphicFrame>
        <p:nvGraphicFramePr>
          <p:cNvPr id="343" name="Google Shape;343;p37"/>
          <p:cNvGraphicFramePr/>
          <p:nvPr/>
        </p:nvGraphicFramePr>
        <p:xfrm>
          <a:off x="5640600" y="1515685"/>
          <a:ext cx="3000000" cy="3000000"/>
        </p:xfrm>
        <a:graphic>
          <a:graphicData uri="http://schemas.openxmlformats.org/drawingml/2006/table">
            <a:tbl>
              <a:tblPr>
                <a:noFill/>
                <a:tableStyleId>{8B000E5B-9F8B-41AF-B1CB-65278A800D1B}</a:tableStyleId>
              </a:tblPr>
              <a:tblGrid>
                <a:gridCol w="2550900"/>
              </a:tblGrid>
              <a:tr h="416350">
                <a:tc>
                  <a:txBody>
                    <a:bodyPr/>
                    <a:lstStyle/>
                    <a:p>
                      <a:pPr indent="0" lvl="0" marL="0" rtl="0" algn="l">
                        <a:spcBef>
                          <a:spcPts val="0"/>
                        </a:spcBef>
                        <a:spcAft>
                          <a:spcPts val="0"/>
                        </a:spcAft>
                        <a:buNone/>
                      </a:pPr>
                      <a:r>
                        <a:rPr lang="en-GB"/>
                        <a:t>Samples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10878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bl>
          </a:graphicData>
        </a:graphic>
      </p:graphicFrame>
      <p:graphicFrame>
        <p:nvGraphicFramePr>
          <p:cNvPr id="344" name="Google Shape;344;p37"/>
          <p:cNvGraphicFramePr/>
          <p:nvPr/>
        </p:nvGraphicFramePr>
        <p:xfrm>
          <a:off x="845350" y="3662825"/>
          <a:ext cx="3000000" cy="3000000"/>
        </p:xfrm>
        <a:graphic>
          <a:graphicData uri="http://schemas.openxmlformats.org/drawingml/2006/table">
            <a:tbl>
              <a:tblPr>
                <a:noFill/>
                <a:tableStyleId>{8B000E5B-9F8B-41AF-B1CB-65278A800D1B}</a:tableStyleId>
              </a:tblPr>
              <a:tblGrid>
                <a:gridCol w="2642025"/>
              </a:tblGrid>
              <a:tr h="401700">
                <a:tc>
                  <a:txBody>
                    <a:bodyPr/>
                    <a:lstStyle/>
                    <a:p>
                      <a:pPr indent="0" lvl="0" marL="0" rtl="0" algn="l">
                        <a:spcBef>
                          <a:spcPts val="0"/>
                        </a:spcBef>
                        <a:spcAft>
                          <a:spcPts val="0"/>
                        </a:spcAft>
                        <a:buNone/>
                      </a:pPr>
                      <a:r>
                        <a:rPr lang="en-GB"/>
                        <a:t>Probes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8592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cxnSp>
        <p:nvCxnSpPr>
          <p:cNvPr id="345" name="Google Shape;345;p37"/>
          <p:cNvCxnSpPr/>
          <p:nvPr/>
        </p:nvCxnSpPr>
        <p:spPr>
          <a:xfrm flipH="1" rot="-5400000">
            <a:off x="1510950" y="3257500"/>
            <a:ext cx="455400" cy="391200"/>
          </a:xfrm>
          <a:prstGeom prst="bentConnector3">
            <a:avLst>
              <a:gd fmla="val 50000" name="adj1"/>
            </a:avLst>
          </a:prstGeom>
          <a:noFill/>
          <a:ln cap="flat" cmpd="sng" w="19050">
            <a:solidFill>
              <a:schemeClr val="dk2"/>
            </a:solidFill>
            <a:prstDash val="solid"/>
            <a:round/>
            <a:headEnd len="med" w="med" type="stealth"/>
            <a:tailEnd len="med" w="med" type="stealth"/>
          </a:ln>
        </p:spPr>
      </p:cxnSp>
      <p:cxnSp>
        <p:nvCxnSpPr>
          <p:cNvPr id="346" name="Google Shape;346;p37"/>
          <p:cNvCxnSpPr/>
          <p:nvPr/>
        </p:nvCxnSpPr>
        <p:spPr>
          <a:xfrm>
            <a:off x="4607725" y="1682350"/>
            <a:ext cx="964500" cy="750000"/>
          </a:xfrm>
          <a:prstGeom prst="bentConnector3">
            <a:avLst>
              <a:gd fmla="val 50000" name="adj1"/>
            </a:avLst>
          </a:prstGeom>
          <a:noFill/>
          <a:ln cap="flat" cmpd="sng" w="19050">
            <a:solidFill>
              <a:schemeClr val="dk2"/>
            </a:solidFill>
            <a:prstDash val="solid"/>
            <a:round/>
            <a:headEnd len="med" w="med" type="stealth"/>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019775" y="61575"/>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a:t>
            </a:r>
            <a:endParaRPr sz="2200"/>
          </a:p>
        </p:txBody>
      </p:sp>
      <p:pic>
        <p:nvPicPr>
          <p:cNvPr id="352" name="Google Shape;352;p38"/>
          <p:cNvPicPr preferRelativeResize="0"/>
          <p:nvPr/>
        </p:nvPicPr>
        <p:blipFill>
          <a:blip r:embed="rId3">
            <a:alphaModFix/>
          </a:blip>
          <a:stretch>
            <a:fillRect/>
          </a:stretch>
        </p:blipFill>
        <p:spPr>
          <a:xfrm>
            <a:off x="790025" y="1017975"/>
            <a:ext cx="8261699" cy="4061224"/>
          </a:xfrm>
          <a:prstGeom prst="rect">
            <a:avLst/>
          </a:prstGeom>
          <a:noFill/>
          <a:ln>
            <a:noFill/>
          </a:ln>
        </p:spPr>
      </p:pic>
      <p:cxnSp>
        <p:nvCxnSpPr>
          <p:cNvPr id="353" name="Google Shape;353;p38"/>
          <p:cNvCxnSpPr/>
          <p:nvPr/>
        </p:nvCxnSpPr>
        <p:spPr>
          <a:xfrm flipH="1" rot="10800000">
            <a:off x="1122475" y="1660300"/>
            <a:ext cx="501000" cy="2100"/>
          </a:xfrm>
          <a:prstGeom prst="straightConnector1">
            <a:avLst/>
          </a:prstGeom>
          <a:noFill/>
          <a:ln cap="flat" cmpd="sng" w="28575">
            <a:solidFill>
              <a:schemeClr val="dk2"/>
            </a:solidFill>
            <a:prstDash val="solid"/>
            <a:round/>
            <a:headEnd len="med" w="med" type="none"/>
            <a:tailEnd len="med" w="med" type="none"/>
          </a:ln>
        </p:spPr>
      </p:cxnSp>
      <p:cxnSp>
        <p:nvCxnSpPr>
          <p:cNvPr id="354" name="Google Shape;354;p38"/>
          <p:cNvCxnSpPr/>
          <p:nvPr/>
        </p:nvCxnSpPr>
        <p:spPr>
          <a:xfrm flipH="1" rot="10800000">
            <a:off x="1099550" y="3936025"/>
            <a:ext cx="435000" cy="12000"/>
          </a:xfrm>
          <a:prstGeom prst="straightConnector1">
            <a:avLst/>
          </a:prstGeom>
          <a:noFill/>
          <a:ln cap="flat" cmpd="sng" w="28575">
            <a:solidFill>
              <a:schemeClr val="dk2"/>
            </a:solidFill>
            <a:prstDash val="solid"/>
            <a:round/>
            <a:headEnd len="med" w="med" type="none"/>
            <a:tailEnd len="med" w="med" type="none"/>
          </a:ln>
        </p:spPr>
      </p:cxnSp>
      <p:cxnSp>
        <p:nvCxnSpPr>
          <p:cNvPr id="355" name="Google Shape;355;p38"/>
          <p:cNvCxnSpPr/>
          <p:nvPr/>
        </p:nvCxnSpPr>
        <p:spPr>
          <a:xfrm flipH="1" rot="10800000">
            <a:off x="5470300" y="1468400"/>
            <a:ext cx="507000" cy="9300"/>
          </a:xfrm>
          <a:prstGeom prst="straightConnector1">
            <a:avLst/>
          </a:prstGeom>
          <a:noFill/>
          <a:ln cap="flat" cmpd="sng" w="28575">
            <a:solidFill>
              <a:schemeClr val="dk2"/>
            </a:solidFill>
            <a:prstDash val="solid"/>
            <a:round/>
            <a:headEnd len="med" w="med" type="none"/>
            <a:tailEnd len="med" w="med" type="none"/>
          </a:ln>
        </p:spPr>
      </p:cxnSp>
      <p:cxnSp>
        <p:nvCxnSpPr>
          <p:cNvPr id="356" name="Google Shape;356;p38"/>
          <p:cNvCxnSpPr/>
          <p:nvPr/>
        </p:nvCxnSpPr>
        <p:spPr>
          <a:xfrm>
            <a:off x="5549375" y="3357675"/>
            <a:ext cx="479700" cy="3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2 - Data Preparation</a:t>
            </a:r>
            <a:endParaRPr sz="3000">
              <a:latin typeface="Montserrat"/>
              <a:ea typeface="Montserrat"/>
              <a:cs typeface="Montserrat"/>
              <a:sym typeface="Montserrat"/>
            </a:endParaRPr>
          </a:p>
        </p:txBody>
      </p:sp>
      <p:sp>
        <p:nvSpPr>
          <p:cNvPr id="362" name="Google Shape;362;p3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a:p>
        </p:txBody>
      </p:sp>
      <p:pic>
        <p:nvPicPr>
          <p:cNvPr id="363" name="Google Shape;363;p39"/>
          <p:cNvPicPr preferRelativeResize="0"/>
          <p:nvPr/>
        </p:nvPicPr>
        <p:blipFill rotWithShape="1">
          <a:blip r:embed="rId3">
            <a:alphaModFix/>
          </a:blip>
          <a:srcRect b="0" l="0" r="0" t="0"/>
          <a:stretch/>
        </p:blipFill>
        <p:spPr>
          <a:xfrm>
            <a:off x="1021977" y="1177117"/>
            <a:ext cx="7272169" cy="364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2 - Data Preparation</a:t>
            </a:r>
            <a:endParaRPr sz="3000"/>
          </a:p>
        </p:txBody>
      </p:sp>
      <p:sp>
        <p:nvSpPr>
          <p:cNvPr id="369" name="Google Shape;369;p4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600"/>
              <a:t>Expression File</a:t>
            </a:r>
            <a:endParaRPr sz="1600"/>
          </a:p>
        </p:txBody>
      </p:sp>
      <p:pic>
        <p:nvPicPr>
          <p:cNvPr id="370" name="Google Shape;370;p40"/>
          <p:cNvPicPr preferRelativeResize="0"/>
          <p:nvPr/>
        </p:nvPicPr>
        <p:blipFill rotWithShape="1">
          <a:blip r:embed="rId3">
            <a:alphaModFix/>
          </a:blip>
          <a:srcRect b="0" l="0" r="0" t="0"/>
          <a:stretch/>
        </p:blipFill>
        <p:spPr>
          <a:xfrm>
            <a:off x="1348310" y="2571749"/>
            <a:ext cx="6963747" cy="18862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67977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What is Bioada?</a:t>
            </a:r>
            <a:endParaRPr sz="3700"/>
          </a:p>
        </p:txBody>
      </p:sp>
      <p:sp>
        <p:nvSpPr>
          <p:cNvPr id="233" name="Google Shape;233;p23"/>
          <p:cNvSpPr txBox="1"/>
          <p:nvPr>
            <p:ph idx="1" type="body"/>
          </p:nvPr>
        </p:nvSpPr>
        <p:spPr>
          <a:xfrm>
            <a:off x="1010700" y="1758550"/>
            <a:ext cx="7122600" cy="1931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2600"/>
              <a:t>An End-to-End Machine Learning Platform for </a:t>
            </a:r>
            <a:r>
              <a:rPr lang="en-GB" sz="2600" u="sng"/>
              <a:t>Polygenic Score Prediction</a:t>
            </a:r>
            <a:r>
              <a:rPr lang="en-GB" sz="2600"/>
              <a:t> &amp; </a:t>
            </a:r>
            <a:br>
              <a:rPr lang="en-GB" sz="2600"/>
            </a:br>
            <a:r>
              <a:rPr lang="en-GB" sz="2600" u="sng"/>
              <a:t>Biomarkers Discovery</a:t>
            </a:r>
            <a:endParaRPr sz="26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2 - Data Preparation</a:t>
            </a:r>
            <a:endParaRPr sz="3000"/>
          </a:p>
        </p:txBody>
      </p:sp>
      <p:sp>
        <p:nvSpPr>
          <p:cNvPr id="376" name="Google Shape;376;p41"/>
          <p:cNvSpPr txBox="1"/>
          <p:nvPr>
            <p:ph idx="1" type="body"/>
          </p:nvPr>
        </p:nvSpPr>
        <p:spPr>
          <a:xfrm>
            <a:off x="1243712" y="1298609"/>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Target File.</a:t>
            </a:r>
            <a:endParaRPr/>
          </a:p>
        </p:txBody>
      </p:sp>
      <p:pic>
        <p:nvPicPr>
          <p:cNvPr id="377" name="Google Shape;377;p41"/>
          <p:cNvPicPr preferRelativeResize="0"/>
          <p:nvPr/>
        </p:nvPicPr>
        <p:blipFill rotWithShape="1">
          <a:blip r:embed="rId3">
            <a:alphaModFix/>
          </a:blip>
          <a:srcRect b="0" l="0" r="0" t="0"/>
          <a:stretch/>
        </p:blipFill>
        <p:spPr>
          <a:xfrm>
            <a:off x="1839953" y="1880073"/>
            <a:ext cx="6002371" cy="26579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1019775" y="61575"/>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 Probes </a:t>
            </a:r>
            <a:endParaRPr sz="2200"/>
          </a:p>
        </p:txBody>
      </p:sp>
      <p:pic>
        <p:nvPicPr>
          <p:cNvPr id="383" name="Google Shape;383;p42"/>
          <p:cNvPicPr preferRelativeResize="0"/>
          <p:nvPr/>
        </p:nvPicPr>
        <p:blipFill>
          <a:blip r:embed="rId3">
            <a:alphaModFix/>
          </a:blip>
          <a:stretch>
            <a:fillRect/>
          </a:stretch>
        </p:blipFill>
        <p:spPr>
          <a:xfrm>
            <a:off x="1129575" y="1054375"/>
            <a:ext cx="8014426" cy="4035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1019775" y="61575"/>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 Targets</a:t>
            </a:r>
            <a:endParaRPr sz="2200"/>
          </a:p>
        </p:txBody>
      </p:sp>
      <p:pic>
        <p:nvPicPr>
          <p:cNvPr id="389" name="Google Shape;389;p43"/>
          <p:cNvPicPr preferRelativeResize="0"/>
          <p:nvPr/>
        </p:nvPicPr>
        <p:blipFill>
          <a:blip r:embed="rId3">
            <a:alphaModFix/>
          </a:blip>
          <a:stretch>
            <a:fillRect/>
          </a:stretch>
        </p:blipFill>
        <p:spPr>
          <a:xfrm>
            <a:off x="1148950" y="990050"/>
            <a:ext cx="7817876" cy="400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1019775" y="61575"/>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 Lookup Table</a:t>
            </a:r>
            <a:endParaRPr sz="2200"/>
          </a:p>
        </p:txBody>
      </p:sp>
      <p:pic>
        <p:nvPicPr>
          <p:cNvPr id="395" name="Google Shape;395;p44"/>
          <p:cNvPicPr preferRelativeResize="0"/>
          <p:nvPr/>
        </p:nvPicPr>
        <p:blipFill>
          <a:blip r:embed="rId3">
            <a:alphaModFix/>
          </a:blip>
          <a:stretch>
            <a:fillRect/>
          </a:stretch>
        </p:blipFill>
        <p:spPr>
          <a:xfrm>
            <a:off x="1116800" y="1022225"/>
            <a:ext cx="7809700" cy="402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type="title"/>
          </p:nvPr>
        </p:nvSpPr>
        <p:spPr>
          <a:xfrm>
            <a:off x="1019775" y="61575"/>
            <a:ext cx="7460700" cy="11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rPr>
              <a:t>Step 2 - Data Preparation</a:t>
            </a:r>
            <a:br>
              <a:rPr lang="en-GB" sz="2700">
                <a:solidFill>
                  <a:srgbClr val="FFFFFF"/>
                </a:solidFill>
              </a:rPr>
            </a:br>
            <a:r>
              <a:rPr lang="en-GB" sz="2200"/>
              <a:t>Database Management System - Fact Tables</a:t>
            </a:r>
            <a:endParaRPr sz="2200"/>
          </a:p>
        </p:txBody>
      </p:sp>
      <p:pic>
        <p:nvPicPr>
          <p:cNvPr id="401" name="Google Shape;401;p45"/>
          <p:cNvPicPr preferRelativeResize="0"/>
          <p:nvPr/>
        </p:nvPicPr>
        <p:blipFill>
          <a:blip r:embed="rId3">
            <a:alphaModFix/>
          </a:blip>
          <a:stretch>
            <a:fillRect/>
          </a:stretch>
        </p:blipFill>
        <p:spPr>
          <a:xfrm>
            <a:off x="1148950" y="1043650"/>
            <a:ext cx="7944202" cy="3960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6"/>
          <p:cNvSpPr txBox="1"/>
          <p:nvPr>
            <p:ph type="title"/>
          </p:nvPr>
        </p:nvSpPr>
        <p:spPr>
          <a:xfrm>
            <a:off x="1054650" y="506300"/>
            <a:ext cx="8054700" cy="8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700"/>
              <a:t>Step 3 - Data Exploration </a:t>
            </a:r>
            <a:br>
              <a:rPr lang="en-GB" sz="2800"/>
            </a:br>
            <a:r>
              <a:rPr lang="en-GB" sz="2000"/>
              <a:t>Interactive Visualization &amp; Statistical Analysis</a:t>
            </a:r>
            <a:endParaRPr sz="2000"/>
          </a:p>
        </p:txBody>
      </p:sp>
      <p:sp>
        <p:nvSpPr>
          <p:cNvPr id="407" name="Google Shape;407;p46"/>
          <p:cNvSpPr txBox="1"/>
          <p:nvPr>
            <p:ph idx="1" type="body"/>
          </p:nvPr>
        </p:nvSpPr>
        <p:spPr>
          <a:xfrm>
            <a:off x="1054650" y="1731800"/>
            <a:ext cx="7209900" cy="2809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GB" sz="2100"/>
              <a:t>Univariate Charts</a:t>
            </a:r>
            <a:endParaRPr sz="2100"/>
          </a:p>
          <a:p>
            <a:pPr indent="-361950" lvl="0" marL="457200" rtl="0" algn="l">
              <a:lnSpc>
                <a:spcPct val="115000"/>
              </a:lnSpc>
              <a:spcBef>
                <a:spcPts val="0"/>
              </a:spcBef>
              <a:spcAft>
                <a:spcPts val="0"/>
              </a:spcAft>
              <a:buSzPts val="2100"/>
              <a:buChar char="❏"/>
            </a:pPr>
            <a:r>
              <a:rPr lang="en-GB" sz="2100"/>
              <a:t>Bivariate Charts</a:t>
            </a:r>
            <a:endParaRPr/>
          </a:p>
          <a:p>
            <a:pPr indent="-361950" lvl="0" marL="457200" rtl="0" algn="l">
              <a:lnSpc>
                <a:spcPct val="115000"/>
              </a:lnSpc>
              <a:spcBef>
                <a:spcPts val="0"/>
              </a:spcBef>
              <a:spcAft>
                <a:spcPts val="0"/>
              </a:spcAft>
              <a:buSzPts val="2100"/>
              <a:buChar char="❏"/>
            </a:pPr>
            <a:r>
              <a:rPr lang="en-GB" sz="2100"/>
              <a:t>Manhattan Charts – (Will be shown in subsequent slides)</a:t>
            </a:r>
            <a:endParaRPr/>
          </a:p>
          <a:p>
            <a:pPr indent="-361950" lvl="0" marL="457200" rtl="0" algn="l">
              <a:lnSpc>
                <a:spcPct val="115000"/>
              </a:lnSpc>
              <a:spcBef>
                <a:spcPts val="0"/>
              </a:spcBef>
              <a:spcAft>
                <a:spcPts val="0"/>
              </a:spcAft>
              <a:buSzPts val="2100"/>
              <a:buChar char="❏"/>
            </a:pPr>
            <a:r>
              <a:rPr lang="en-GB" sz="2100"/>
              <a:t>Descriptive Statistical Tests</a:t>
            </a:r>
            <a:endParaRPr sz="2100"/>
          </a:p>
          <a:p>
            <a:pPr indent="-361950" lvl="0" marL="457200" rtl="0" algn="l">
              <a:lnSpc>
                <a:spcPct val="115000"/>
              </a:lnSpc>
              <a:spcBef>
                <a:spcPts val="0"/>
              </a:spcBef>
              <a:spcAft>
                <a:spcPts val="0"/>
              </a:spcAft>
              <a:buSzPts val="2100"/>
              <a:buChar char="❏"/>
            </a:pPr>
            <a:r>
              <a:rPr lang="en-GB" sz="2100"/>
              <a:t>Inferential Statistical Tests</a:t>
            </a:r>
            <a:endParaRPr sz="2100"/>
          </a:p>
          <a:p>
            <a:pPr indent="0" lvl="0" marL="457200" rtl="0" algn="l">
              <a:lnSpc>
                <a:spcPct val="115000"/>
              </a:lnSpc>
              <a:spcBef>
                <a:spcPts val="1600"/>
              </a:spcBef>
              <a:spcAft>
                <a:spcPts val="1600"/>
              </a:spcAft>
              <a:buSzPts val="1300"/>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1000"/>
                                        <p:tgtEl>
                                          <p:spTgt spid="4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1000"/>
                                        <p:tgtEl>
                                          <p:spTgt spid="4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3 - Data Exploration (Contd)</a:t>
            </a:r>
            <a:br>
              <a:rPr lang="en-GB" sz="3000">
                <a:latin typeface="Montserrat"/>
                <a:ea typeface="Montserrat"/>
                <a:cs typeface="Montserrat"/>
                <a:sym typeface="Montserrat"/>
              </a:rPr>
            </a:br>
            <a:endParaRPr sz="3000">
              <a:latin typeface="Montserrat"/>
              <a:ea typeface="Montserrat"/>
              <a:cs typeface="Montserrat"/>
              <a:sym typeface="Montserrat"/>
            </a:endParaRPr>
          </a:p>
        </p:txBody>
      </p:sp>
      <p:sp>
        <p:nvSpPr>
          <p:cNvPr id="413" name="Google Shape;413;p47"/>
          <p:cNvSpPr txBox="1"/>
          <p:nvPr>
            <p:ph idx="1" type="body"/>
          </p:nvPr>
        </p:nvSpPr>
        <p:spPr>
          <a:xfrm>
            <a:off x="544465" y="1258645"/>
            <a:ext cx="3308832" cy="3266418"/>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GB" sz="1500"/>
              <a:t>Univariate Analysis:</a:t>
            </a:r>
            <a:endParaRPr/>
          </a:p>
          <a:p>
            <a:pPr indent="-298450" lvl="1" marL="914400" rtl="0" algn="l">
              <a:lnSpc>
                <a:spcPct val="115000"/>
              </a:lnSpc>
              <a:spcBef>
                <a:spcPts val="1600"/>
              </a:spcBef>
              <a:spcAft>
                <a:spcPts val="0"/>
              </a:spcAft>
              <a:buSzPts val="1100"/>
              <a:buChar char="○"/>
            </a:pPr>
            <a:r>
              <a:rPr lang="en-GB" sz="1200"/>
              <a:t>Only one variable is involved.</a:t>
            </a:r>
            <a:endParaRPr/>
          </a:p>
          <a:p>
            <a:pPr indent="-298450" lvl="1" marL="914400" rtl="0" algn="l">
              <a:lnSpc>
                <a:spcPct val="115000"/>
              </a:lnSpc>
              <a:spcBef>
                <a:spcPts val="1600"/>
              </a:spcBef>
              <a:spcAft>
                <a:spcPts val="0"/>
              </a:spcAft>
              <a:buSzPts val="1100"/>
              <a:buChar char="○"/>
            </a:pPr>
            <a:r>
              <a:rPr lang="en-GB" sz="1200"/>
              <a:t>It doesn’t deal with relationship with other variables.</a:t>
            </a:r>
            <a:endParaRPr/>
          </a:p>
          <a:p>
            <a:pPr indent="-298450" lvl="1" marL="914400" rtl="0" algn="l">
              <a:lnSpc>
                <a:spcPct val="115000"/>
              </a:lnSpc>
              <a:spcBef>
                <a:spcPts val="1600"/>
              </a:spcBef>
              <a:spcAft>
                <a:spcPts val="0"/>
              </a:spcAft>
              <a:buSzPts val="1100"/>
              <a:buChar char="○"/>
            </a:pPr>
            <a:r>
              <a:rPr lang="en-GB" sz="1200"/>
              <a:t>Major purpose is to describe and summarize the data. </a:t>
            </a:r>
            <a:endParaRPr/>
          </a:p>
          <a:p>
            <a:pPr indent="-298450" lvl="1" marL="914400" rtl="0" algn="l">
              <a:lnSpc>
                <a:spcPct val="115000"/>
              </a:lnSpc>
              <a:spcBef>
                <a:spcPts val="1600"/>
              </a:spcBef>
              <a:spcAft>
                <a:spcPts val="0"/>
              </a:spcAft>
              <a:buSzPts val="1100"/>
              <a:buChar char="○"/>
            </a:pPr>
            <a:r>
              <a:rPr lang="en-GB" sz="1200"/>
              <a:t>Ex: Figure shows the analysis for “target” variable.</a:t>
            </a:r>
            <a:endParaRPr/>
          </a:p>
          <a:p>
            <a:pPr indent="-228600" lvl="1" marL="914400" rtl="0" algn="l">
              <a:lnSpc>
                <a:spcPct val="115000"/>
              </a:lnSpc>
              <a:spcBef>
                <a:spcPts val="1600"/>
              </a:spcBef>
              <a:spcAft>
                <a:spcPts val="0"/>
              </a:spcAft>
              <a:buSzPts val="1100"/>
              <a:buNone/>
            </a:pPr>
            <a:r>
              <a:t/>
            </a:r>
            <a:endParaRPr b="1"/>
          </a:p>
        </p:txBody>
      </p:sp>
      <p:pic>
        <p:nvPicPr>
          <p:cNvPr id="414" name="Google Shape;414;p47"/>
          <p:cNvPicPr preferRelativeResize="0"/>
          <p:nvPr/>
        </p:nvPicPr>
        <p:blipFill rotWithShape="1">
          <a:blip r:embed="rId3">
            <a:alphaModFix/>
          </a:blip>
          <a:srcRect b="0" l="0" r="0" t="0"/>
          <a:stretch/>
        </p:blipFill>
        <p:spPr>
          <a:xfrm>
            <a:off x="3853297" y="1258645"/>
            <a:ext cx="4957215" cy="32664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3 - Data Exploration (Contd)</a:t>
            </a:r>
            <a:br>
              <a:rPr lang="en-GB" sz="3000">
                <a:latin typeface="Montserrat"/>
                <a:ea typeface="Montserrat"/>
                <a:cs typeface="Montserrat"/>
                <a:sym typeface="Montserrat"/>
              </a:rPr>
            </a:br>
            <a:endParaRPr sz="3000"/>
          </a:p>
        </p:txBody>
      </p:sp>
      <p:sp>
        <p:nvSpPr>
          <p:cNvPr id="420" name="Google Shape;420;p48"/>
          <p:cNvSpPr txBox="1"/>
          <p:nvPr>
            <p:ph idx="1" type="body"/>
          </p:nvPr>
        </p:nvSpPr>
        <p:spPr>
          <a:xfrm>
            <a:off x="662798" y="1255579"/>
            <a:ext cx="3235532" cy="3477786"/>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GB" sz="1500"/>
              <a:t>Bivariate Analysis:</a:t>
            </a:r>
            <a:endParaRPr/>
          </a:p>
          <a:p>
            <a:pPr indent="-298450" lvl="1" marL="914400" rtl="0" algn="l">
              <a:lnSpc>
                <a:spcPct val="115000"/>
              </a:lnSpc>
              <a:spcBef>
                <a:spcPts val="1600"/>
              </a:spcBef>
              <a:spcAft>
                <a:spcPts val="0"/>
              </a:spcAft>
              <a:buSzPts val="1100"/>
              <a:buChar char="○"/>
            </a:pPr>
            <a:r>
              <a:rPr lang="en-GB"/>
              <a:t>Two variables are involved.</a:t>
            </a:r>
            <a:endParaRPr/>
          </a:p>
          <a:p>
            <a:pPr indent="-298450" lvl="1" marL="914400" rtl="0" algn="l">
              <a:lnSpc>
                <a:spcPct val="115000"/>
              </a:lnSpc>
              <a:spcBef>
                <a:spcPts val="1600"/>
              </a:spcBef>
              <a:spcAft>
                <a:spcPts val="0"/>
              </a:spcAft>
              <a:buSzPts val="1100"/>
              <a:buChar char="○"/>
            </a:pPr>
            <a:r>
              <a:rPr lang="en-GB"/>
              <a:t>It is used to find out if there is relationship between two sets of values.</a:t>
            </a:r>
            <a:endParaRPr/>
          </a:p>
          <a:p>
            <a:pPr indent="-298450" lvl="1" marL="914400" rtl="0" algn="l">
              <a:lnSpc>
                <a:spcPct val="115000"/>
              </a:lnSpc>
              <a:spcBef>
                <a:spcPts val="1600"/>
              </a:spcBef>
              <a:spcAft>
                <a:spcPts val="0"/>
              </a:spcAft>
              <a:buSzPts val="1100"/>
              <a:buChar char="○"/>
            </a:pPr>
            <a:r>
              <a:rPr lang="en-GB"/>
              <a:t>Ex: Figure shows the bivariate analysis between target &amp; one of the probes.</a:t>
            </a:r>
            <a:endParaRPr/>
          </a:p>
          <a:p>
            <a:pPr indent="-228600" lvl="1" marL="914400" rtl="0" algn="l">
              <a:lnSpc>
                <a:spcPct val="115000"/>
              </a:lnSpc>
              <a:spcBef>
                <a:spcPts val="1600"/>
              </a:spcBef>
              <a:spcAft>
                <a:spcPts val="0"/>
              </a:spcAft>
              <a:buSzPts val="1100"/>
              <a:buNone/>
            </a:pPr>
            <a:r>
              <a:t/>
            </a:r>
            <a:endParaRPr/>
          </a:p>
        </p:txBody>
      </p:sp>
      <p:pic>
        <p:nvPicPr>
          <p:cNvPr id="421" name="Google Shape;421;p48"/>
          <p:cNvPicPr preferRelativeResize="0"/>
          <p:nvPr/>
        </p:nvPicPr>
        <p:blipFill rotWithShape="1">
          <a:blip r:embed="rId3">
            <a:alphaModFix/>
          </a:blip>
          <a:srcRect b="0" l="0" r="0" t="0"/>
          <a:stretch/>
        </p:blipFill>
        <p:spPr>
          <a:xfrm>
            <a:off x="3898330" y="1527166"/>
            <a:ext cx="5073548" cy="29902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Step 3 - Data Exploration (Contd)</a:t>
            </a:r>
            <a:br>
              <a:rPr lang="en-GB" sz="3000">
                <a:latin typeface="Montserrat"/>
                <a:ea typeface="Montserrat"/>
                <a:cs typeface="Montserrat"/>
                <a:sym typeface="Montserrat"/>
              </a:rPr>
            </a:br>
            <a:endParaRPr sz="3000"/>
          </a:p>
        </p:txBody>
      </p:sp>
      <p:sp>
        <p:nvSpPr>
          <p:cNvPr id="427" name="Google Shape;427;p49"/>
          <p:cNvSpPr txBox="1"/>
          <p:nvPr>
            <p:ph idx="1" type="body"/>
          </p:nvPr>
        </p:nvSpPr>
        <p:spPr>
          <a:xfrm>
            <a:off x="555223" y="1255577"/>
            <a:ext cx="3070106" cy="352081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GB"/>
              <a:t>Volcano Plot:</a:t>
            </a:r>
            <a:endParaRPr/>
          </a:p>
          <a:p>
            <a:pPr indent="-298450" lvl="1" marL="914400" rtl="0" algn="l">
              <a:lnSpc>
                <a:spcPct val="115000"/>
              </a:lnSpc>
              <a:spcBef>
                <a:spcPts val="1600"/>
              </a:spcBef>
              <a:spcAft>
                <a:spcPts val="0"/>
              </a:spcAft>
              <a:buSzPts val="1100"/>
              <a:buChar char="○"/>
            </a:pPr>
            <a:r>
              <a:rPr lang="en-GB"/>
              <a:t>Based on predictability power, we select top N variables out of M (N&lt;&lt;M), basically we are narrowing down the feature space.</a:t>
            </a:r>
            <a:endParaRPr/>
          </a:p>
          <a:p>
            <a:pPr indent="-298450" lvl="1" marL="914400" rtl="0" algn="l">
              <a:lnSpc>
                <a:spcPct val="115000"/>
              </a:lnSpc>
              <a:spcBef>
                <a:spcPts val="1600"/>
              </a:spcBef>
              <a:spcAft>
                <a:spcPts val="0"/>
              </a:spcAft>
              <a:buSzPts val="1100"/>
              <a:buChar char="○"/>
            </a:pPr>
            <a:r>
              <a:rPr lang="en-GB"/>
              <a:t>Dotted line is for FDR = 0.05. (FDR stands for false discovery rate)</a:t>
            </a:r>
            <a:endParaRPr/>
          </a:p>
          <a:p>
            <a:pPr indent="-298450" lvl="1" marL="914400" rtl="0" algn="l">
              <a:lnSpc>
                <a:spcPct val="115000"/>
              </a:lnSpc>
              <a:spcBef>
                <a:spcPts val="1600"/>
              </a:spcBef>
              <a:spcAft>
                <a:spcPts val="0"/>
              </a:spcAft>
              <a:buSzPts val="1100"/>
              <a:buChar char="○"/>
            </a:pPr>
            <a:r>
              <a:rPr lang="en-GB"/>
              <a:t>Blue points show all the variables (here probes) with the significant predictability power.</a:t>
            </a:r>
            <a:endParaRPr/>
          </a:p>
          <a:p>
            <a:pPr indent="-298450" lvl="1" marL="914400" rtl="0" algn="l">
              <a:lnSpc>
                <a:spcPct val="115000"/>
              </a:lnSpc>
              <a:spcBef>
                <a:spcPts val="1600"/>
              </a:spcBef>
              <a:spcAft>
                <a:spcPts val="0"/>
              </a:spcAft>
              <a:buSzPts val="1100"/>
              <a:buChar char="○"/>
            </a:pPr>
            <a:r>
              <a:rPr lang="en-GB"/>
              <a:t>And we will select such N variables to train our model.</a:t>
            </a:r>
            <a:endParaRPr/>
          </a:p>
          <a:p>
            <a:pPr indent="-228600" lvl="1" marL="914400" rtl="0" algn="l">
              <a:lnSpc>
                <a:spcPct val="115000"/>
              </a:lnSpc>
              <a:spcBef>
                <a:spcPts val="1600"/>
              </a:spcBef>
              <a:spcAft>
                <a:spcPts val="0"/>
              </a:spcAft>
              <a:buSzPts val="1100"/>
              <a:buNone/>
            </a:pPr>
            <a:r>
              <a:t/>
            </a:r>
            <a:endParaRPr/>
          </a:p>
        </p:txBody>
      </p:sp>
      <p:pic>
        <p:nvPicPr>
          <p:cNvPr id="428" name="Google Shape;428;p49"/>
          <p:cNvPicPr preferRelativeResize="0"/>
          <p:nvPr/>
        </p:nvPicPr>
        <p:blipFill rotWithShape="1">
          <a:blip r:embed="rId3">
            <a:alphaModFix/>
          </a:blip>
          <a:srcRect b="0" l="0" r="0" t="0"/>
          <a:stretch/>
        </p:blipFill>
        <p:spPr>
          <a:xfrm>
            <a:off x="3625329" y="1720566"/>
            <a:ext cx="5412162" cy="26470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ph type="title"/>
          </p:nvPr>
        </p:nvSpPr>
        <p:spPr>
          <a:xfrm>
            <a:off x="1039925" y="506300"/>
            <a:ext cx="7629600" cy="65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700"/>
              <a:t>Step 4 - Data Modelling</a:t>
            </a:r>
            <a:endParaRPr sz="3700"/>
          </a:p>
        </p:txBody>
      </p:sp>
      <p:sp>
        <p:nvSpPr>
          <p:cNvPr id="434" name="Google Shape;434;p50"/>
          <p:cNvSpPr txBox="1"/>
          <p:nvPr>
            <p:ph idx="1" type="body"/>
          </p:nvPr>
        </p:nvSpPr>
        <p:spPr>
          <a:xfrm>
            <a:off x="1039925" y="1699750"/>
            <a:ext cx="6942900" cy="29310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Font typeface="Lato"/>
              <a:buChar char="❏"/>
            </a:pPr>
            <a:r>
              <a:rPr lang="en-GB" sz="2100"/>
              <a:t>Input Variables Selection</a:t>
            </a:r>
            <a:endParaRPr sz="2100"/>
          </a:p>
          <a:p>
            <a:pPr indent="-361950" lvl="0" marL="457200" rtl="0" algn="l">
              <a:lnSpc>
                <a:spcPct val="150000"/>
              </a:lnSpc>
              <a:spcBef>
                <a:spcPts val="0"/>
              </a:spcBef>
              <a:spcAft>
                <a:spcPts val="0"/>
              </a:spcAft>
              <a:buSzPts val="2100"/>
              <a:buChar char="❏"/>
            </a:pPr>
            <a:r>
              <a:rPr lang="en-GB" sz="2100"/>
              <a:t>Classification and Regression Models</a:t>
            </a:r>
            <a:endParaRPr sz="2100"/>
          </a:p>
          <a:p>
            <a:pPr indent="-361950" lvl="0" marL="457200" rtl="0" algn="l">
              <a:lnSpc>
                <a:spcPct val="150000"/>
              </a:lnSpc>
              <a:spcBef>
                <a:spcPts val="0"/>
              </a:spcBef>
              <a:spcAft>
                <a:spcPts val="0"/>
              </a:spcAft>
              <a:buSzPts val="2100"/>
              <a:buChar char="❏"/>
            </a:pPr>
            <a:r>
              <a:rPr lang="en-GB" sz="2100"/>
              <a:t>Save model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1000"/>
                                        <p:tgtEl>
                                          <p:spTgt spid="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1000"/>
                                        <p:tgtEl>
                                          <p:spTgt spid="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1000"/>
                                        <p:tgtEl>
                                          <p:spTgt spid="4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1052550" y="349475"/>
            <a:ext cx="7574100" cy="9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latin typeface="Montserrat"/>
                <a:ea typeface="Montserrat"/>
                <a:cs typeface="Montserrat"/>
                <a:sym typeface="Montserrat"/>
              </a:rPr>
              <a:t>Biomarkers &amp; Polygenic Risk Score</a:t>
            </a:r>
            <a:endParaRPr sz="3300">
              <a:latin typeface="Montserrat"/>
              <a:ea typeface="Montserrat"/>
              <a:cs typeface="Montserrat"/>
              <a:sym typeface="Montserrat"/>
            </a:endParaRPr>
          </a:p>
        </p:txBody>
      </p:sp>
      <p:sp>
        <p:nvSpPr>
          <p:cNvPr id="239" name="Google Shape;239;p24"/>
          <p:cNvSpPr txBox="1"/>
          <p:nvPr>
            <p:ph idx="1" type="body"/>
          </p:nvPr>
        </p:nvSpPr>
        <p:spPr>
          <a:xfrm>
            <a:off x="907675" y="1118750"/>
            <a:ext cx="7428600" cy="33390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GB" sz="1600"/>
              <a:t>Biomarker or biological marker refers to</a:t>
            </a:r>
            <a:endParaRPr sz="1600"/>
          </a:p>
          <a:p>
            <a:pPr indent="-330200" lvl="1" marL="914400" rtl="0" algn="l">
              <a:spcBef>
                <a:spcPts val="0"/>
              </a:spcBef>
              <a:spcAft>
                <a:spcPts val="0"/>
              </a:spcAft>
              <a:buSzPts val="1600"/>
              <a:buChar char="○"/>
            </a:pPr>
            <a:r>
              <a:rPr lang="en-GB" sz="1600"/>
              <a:t>Objective indications                   of medical state observed from outside the patient</a:t>
            </a:r>
            <a:br>
              <a:rPr lang="en-GB" sz="1600"/>
            </a:br>
            <a:r>
              <a:rPr lang="en-GB" sz="1600"/>
              <a:t> </a:t>
            </a:r>
            <a:br>
              <a:rPr lang="en-GB" sz="1600"/>
            </a:br>
            <a:endParaRPr sz="1600"/>
          </a:p>
          <a:p>
            <a:pPr indent="-330200" lvl="1" marL="914400" rtl="0" algn="l">
              <a:spcBef>
                <a:spcPts val="0"/>
              </a:spcBef>
              <a:spcAft>
                <a:spcPts val="0"/>
              </a:spcAft>
              <a:buSzPts val="1600"/>
              <a:buChar char="○"/>
            </a:pPr>
            <a:r>
              <a:rPr lang="en-GB" sz="1600"/>
              <a:t>Measured </a:t>
            </a:r>
            <a:endParaRPr sz="1600"/>
          </a:p>
          <a:p>
            <a:pPr indent="-330200" lvl="2" marL="1371600" rtl="0" algn="l">
              <a:spcBef>
                <a:spcPts val="0"/>
              </a:spcBef>
              <a:spcAft>
                <a:spcPts val="0"/>
              </a:spcAft>
              <a:buSzPts val="1600"/>
              <a:buChar char="■"/>
            </a:pPr>
            <a:r>
              <a:rPr lang="en-GB" sz="1600"/>
              <a:t>Accurately </a:t>
            </a:r>
            <a:endParaRPr sz="1600"/>
          </a:p>
          <a:p>
            <a:pPr indent="-330200" lvl="2" marL="1371600" rtl="0" algn="l">
              <a:spcBef>
                <a:spcPts val="0"/>
              </a:spcBef>
              <a:spcAft>
                <a:spcPts val="0"/>
              </a:spcAft>
              <a:buSzPts val="1600"/>
              <a:buChar char="■"/>
            </a:pPr>
            <a:r>
              <a:rPr lang="en-GB" sz="1600"/>
              <a:t>Reproducibly </a:t>
            </a:r>
            <a:endParaRPr sz="1600"/>
          </a:p>
        </p:txBody>
      </p:sp>
      <p:pic>
        <p:nvPicPr>
          <p:cNvPr id="240" name="Google Shape;240;p24"/>
          <p:cNvPicPr preferRelativeResize="0"/>
          <p:nvPr/>
        </p:nvPicPr>
        <p:blipFill>
          <a:blip r:embed="rId3">
            <a:alphaModFix/>
          </a:blip>
          <a:stretch>
            <a:fillRect/>
          </a:stretch>
        </p:blipFill>
        <p:spPr>
          <a:xfrm>
            <a:off x="3983150" y="1617375"/>
            <a:ext cx="428000" cy="428000"/>
          </a:xfrm>
          <a:prstGeom prst="rect">
            <a:avLst/>
          </a:prstGeom>
          <a:noFill/>
          <a:ln>
            <a:noFill/>
          </a:ln>
        </p:spPr>
      </p:pic>
      <p:pic>
        <p:nvPicPr>
          <p:cNvPr id="241" name="Google Shape;241;p24"/>
          <p:cNvPicPr preferRelativeResize="0"/>
          <p:nvPr/>
        </p:nvPicPr>
        <p:blipFill rotWithShape="1">
          <a:blip r:embed="rId4">
            <a:alphaModFix/>
          </a:blip>
          <a:srcRect b="4267" l="2742" r="58357" t="28096"/>
          <a:stretch/>
        </p:blipFill>
        <p:spPr>
          <a:xfrm>
            <a:off x="6195475" y="2121725"/>
            <a:ext cx="1365624" cy="1246650"/>
          </a:xfrm>
          <a:prstGeom prst="rect">
            <a:avLst/>
          </a:prstGeom>
          <a:noFill/>
          <a:ln>
            <a:noFill/>
          </a:ln>
        </p:spPr>
      </p:pic>
      <p:pic>
        <p:nvPicPr>
          <p:cNvPr id="242" name="Google Shape;242;p24"/>
          <p:cNvPicPr preferRelativeResize="0"/>
          <p:nvPr/>
        </p:nvPicPr>
        <p:blipFill>
          <a:blip r:embed="rId5">
            <a:alphaModFix/>
          </a:blip>
          <a:stretch>
            <a:fillRect/>
          </a:stretch>
        </p:blipFill>
        <p:spPr>
          <a:xfrm>
            <a:off x="3983150" y="2940375"/>
            <a:ext cx="428000" cy="42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300">
                <a:latin typeface="Montserrat"/>
                <a:ea typeface="Montserrat"/>
                <a:cs typeface="Montserrat"/>
                <a:sym typeface="Montserrat"/>
              </a:rPr>
              <a:t>Algorithms</a:t>
            </a:r>
            <a:endParaRPr sz="3300">
              <a:latin typeface="Montserrat"/>
              <a:ea typeface="Montserrat"/>
              <a:cs typeface="Montserrat"/>
              <a:sym typeface="Montserrat"/>
            </a:endParaRPr>
          </a:p>
        </p:txBody>
      </p:sp>
      <p:sp>
        <p:nvSpPr>
          <p:cNvPr id="440" name="Google Shape;440;p5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2100"/>
              <a:t>Classification:</a:t>
            </a:r>
            <a:endParaRPr/>
          </a:p>
          <a:p>
            <a:pPr indent="-298450" lvl="1" marL="914400" rtl="0" algn="l">
              <a:lnSpc>
                <a:spcPct val="115000"/>
              </a:lnSpc>
              <a:spcBef>
                <a:spcPts val="1600"/>
              </a:spcBef>
              <a:spcAft>
                <a:spcPts val="0"/>
              </a:spcAft>
              <a:buSzPts val="1100"/>
              <a:buChar char="○"/>
            </a:pPr>
            <a:r>
              <a:rPr lang="en-GB" sz="1900"/>
              <a:t>Linear Discriminant Analysis (LDA)</a:t>
            </a:r>
            <a:endParaRPr/>
          </a:p>
          <a:p>
            <a:pPr indent="0" lvl="1" marL="615950" rtl="0" algn="l">
              <a:lnSpc>
                <a:spcPct val="115000"/>
              </a:lnSpc>
              <a:spcBef>
                <a:spcPts val="1600"/>
              </a:spcBef>
              <a:spcAft>
                <a:spcPts val="0"/>
              </a:spcAft>
              <a:buSzPts val="1100"/>
              <a:buNone/>
            </a:pPr>
            <a:r>
              <a:t/>
            </a:r>
            <a:endParaRPr sz="1900"/>
          </a:p>
          <a:p>
            <a:pPr indent="-311150" lvl="0" marL="457200" rtl="0" algn="l">
              <a:lnSpc>
                <a:spcPct val="115000"/>
              </a:lnSpc>
              <a:spcBef>
                <a:spcPts val="0"/>
              </a:spcBef>
              <a:spcAft>
                <a:spcPts val="0"/>
              </a:spcAft>
              <a:buSzPts val="1300"/>
              <a:buChar char="●"/>
            </a:pPr>
            <a:r>
              <a:rPr lang="en-GB" sz="2100"/>
              <a:t>Regression:</a:t>
            </a:r>
            <a:endParaRPr/>
          </a:p>
          <a:p>
            <a:pPr indent="-298450" lvl="1" marL="914400" rtl="0" algn="l">
              <a:lnSpc>
                <a:spcPct val="115000"/>
              </a:lnSpc>
              <a:spcBef>
                <a:spcPts val="1600"/>
              </a:spcBef>
              <a:spcAft>
                <a:spcPts val="0"/>
              </a:spcAft>
              <a:buSzPts val="1100"/>
              <a:buChar char="○"/>
            </a:pPr>
            <a:r>
              <a:rPr lang="en-GB" sz="1900"/>
              <a:t>Multiple Linear Regression (MLR)</a:t>
            </a:r>
            <a:endParaRPr sz="2100"/>
          </a:p>
          <a:p>
            <a:pPr indent="-228600" lvl="0" marL="457200" rtl="0" algn="l">
              <a:lnSpc>
                <a:spcPct val="115000"/>
              </a:lnSpc>
              <a:spcBef>
                <a:spcPts val="0"/>
              </a:spcBef>
              <a:spcAft>
                <a:spcPts val="0"/>
              </a:spcAft>
              <a:buSzPts val="1300"/>
              <a:buNone/>
            </a:pPr>
            <a:r>
              <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800">
                <a:latin typeface="Montserrat"/>
                <a:ea typeface="Montserrat"/>
                <a:cs typeface="Montserrat"/>
                <a:sym typeface="Montserrat"/>
              </a:rPr>
              <a:t>Linear Discriminant Analysis</a:t>
            </a:r>
            <a:endParaRPr/>
          </a:p>
        </p:txBody>
      </p:sp>
      <p:sp>
        <p:nvSpPr>
          <p:cNvPr id="446" name="Google Shape;446;p5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450"/>
              <a:t>We could use Logistic Regression for multiple class, but it has some limitations.</a:t>
            </a:r>
            <a:endParaRPr/>
          </a:p>
          <a:p>
            <a:pPr indent="-298450" lvl="1" marL="914400" rtl="0" algn="l">
              <a:lnSpc>
                <a:spcPct val="115000"/>
              </a:lnSpc>
              <a:spcBef>
                <a:spcPts val="1600"/>
              </a:spcBef>
              <a:spcAft>
                <a:spcPts val="0"/>
              </a:spcAft>
              <a:buSzPts val="1100"/>
              <a:buChar char="○"/>
            </a:pPr>
            <a:r>
              <a:rPr lang="en-GB" sz="1450"/>
              <a:t>Majorly intended for binary classes, not </a:t>
            </a:r>
            <a:r>
              <a:rPr lang="en-GB" sz="1450" u="sng"/>
              <a:t>commonly</a:t>
            </a:r>
            <a:r>
              <a:rPr lang="en-GB" sz="1450"/>
              <a:t> used for multi-class classification.</a:t>
            </a:r>
            <a:endParaRPr/>
          </a:p>
          <a:p>
            <a:pPr indent="-298450" lvl="1" marL="914400" rtl="0" algn="l">
              <a:lnSpc>
                <a:spcPct val="115000"/>
              </a:lnSpc>
              <a:spcBef>
                <a:spcPts val="1600"/>
              </a:spcBef>
              <a:spcAft>
                <a:spcPts val="0"/>
              </a:spcAft>
              <a:buSzPts val="1100"/>
              <a:buChar char="○"/>
            </a:pPr>
            <a:r>
              <a:rPr lang="en-GB" sz="1450"/>
              <a:t>It generally becomes unstable when classes are well separated.</a:t>
            </a:r>
            <a:endParaRPr/>
          </a:p>
          <a:p>
            <a:pPr indent="-298450" lvl="1" marL="914400" rtl="0" algn="l">
              <a:lnSpc>
                <a:spcPct val="115000"/>
              </a:lnSpc>
              <a:spcBef>
                <a:spcPts val="1600"/>
              </a:spcBef>
              <a:spcAft>
                <a:spcPts val="0"/>
              </a:spcAft>
              <a:buSzPts val="1100"/>
              <a:buChar char="○"/>
            </a:pPr>
            <a:r>
              <a:rPr lang="en-GB" sz="1450"/>
              <a:t>Also, it becomes unstable when you have few examples to estimate and learn parameters.</a:t>
            </a:r>
            <a:endParaRPr/>
          </a:p>
          <a:p>
            <a:pPr indent="0" lvl="1" marL="615950" rtl="0" algn="l">
              <a:lnSpc>
                <a:spcPct val="115000"/>
              </a:lnSpc>
              <a:spcBef>
                <a:spcPts val="1600"/>
              </a:spcBef>
              <a:spcAft>
                <a:spcPts val="0"/>
              </a:spcAft>
              <a:buSzPts val="1100"/>
              <a:buNone/>
            </a:pPr>
            <a:r>
              <a:t/>
            </a:r>
            <a:endParaRPr sz="1450"/>
          </a:p>
          <a:p>
            <a:pPr indent="-311150" lvl="0" marL="457200" rtl="0" algn="l">
              <a:lnSpc>
                <a:spcPct val="115000"/>
              </a:lnSpc>
              <a:spcBef>
                <a:spcPts val="0"/>
              </a:spcBef>
              <a:spcAft>
                <a:spcPts val="0"/>
              </a:spcAft>
              <a:buSzPts val="1300"/>
              <a:buChar char="●"/>
            </a:pPr>
            <a:r>
              <a:rPr lang="en-GB" sz="1450"/>
              <a:t>Hence, if you have more than two classes, then LDA is used for classification.</a:t>
            </a:r>
            <a:endParaRPr sz="1450"/>
          </a:p>
          <a:p>
            <a:pPr indent="-228600" lvl="1" marL="914400" rtl="0" algn="l">
              <a:lnSpc>
                <a:spcPct val="115000"/>
              </a:lnSpc>
              <a:spcBef>
                <a:spcPts val="1600"/>
              </a:spcBef>
              <a:spcAft>
                <a:spcPts val="0"/>
              </a:spcAft>
              <a:buSzPts val="1100"/>
              <a:buNone/>
            </a:pPr>
            <a:r>
              <a:t/>
            </a:r>
            <a:endParaRPr sz="1450"/>
          </a:p>
          <a:p>
            <a:pPr indent="0" lvl="1" marL="615950" rtl="0" algn="l">
              <a:lnSpc>
                <a:spcPct val="115000"/>
              </a:lnSpc>
              <a:spcBef>
                <a:spcPts val="1600"/>
              </a:spcBef>
              <a:spcAft>
                <a:spcPts val="0"/>
              </a:spcAft>
              <a:buSzPts val="1100"/>
              <a:buNone/>
            </a:pPr>
            <a:r>
              <a:t/>
            </a:r>
            <a:endParaRPr sz="1450"/>
          </a:p>
          <a:p>
            <a:pPr indent="-228600" lvl="1" marL="914400" rtl="0" algn="l">
              <a:lnSpc>
                <a:spcPct val="115000"/>
              </a:lnSpc>
              <a:spcBef>
                <a:spcPts val="1600"/>
              </a:spcBef>
              <a:spcAft>
                <a:spcPts val="0"/>
              </a:spcAft>
              <a:buSzPts val="1100"/>
              <a:buNone/>
            </a:pPr>
            <a:r>
              <a:t/>
            </a:r>
            <a:endParaRPr sz="145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800">
                <a:latin typeface="Montserrat"/>
                <a:ea typeface="Montserrat"/>
                <a:cs typeface="Montserrat"/>
                <a:sym typeface="Montserrat"/>
              </a:rPr>
              <a:t>Linear Discriminant Analysis (Contd).</a:t>
            </a:r>
            <a:endParaRPr sz="2800"/>
          </a:p>
        </p:txBody>
      </p:sp>
      <p:sp>
        <p:nvSpPr>
          <p:cNvPr id="452" name="Google Shape;452;p5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800"/>
              <a:t>Code snippet to train the LDA model in R:</a:t>
            </a:r>
            <a:endParaRPr/>
          </a:p>
          <a:p>
            <a:pPr indent="-298450" lvl="1" marL="914400" rtl="0" algn="l">
              <a:lnSpc>
                <a:spcPct val="115000"/>
              </a:lnSpc>
              <a:spcBef>
                <a:spcPts val="1600"/>
              </a:spcBef>
              <a:spcAft>
                <a:spcPts val="0"/>
              </a:spcAft>
              <a:buSzPts val="1100"/>
              <a:buChar char="○"/>
            </a:pPr>
            <a:r>
              <a:rPr b="1" lang="en-GB" sz="1800"/>
              <a:t>model.LDA &lt;- lda(target_factor ~., data=train)</a:t>
            </a:r>
            <a:endParaRPr/>
          </a:p>
          <a:p>
            <a:pPr indent="-228600" lvl="1" marL="914400" rtl="0" algn="l">
              <a:lnSpc>
                <a:spcPct val="115000"/>
              </a:lnSpc>
              <a:spcBef>
                <a:spcPts val="1600"/>
              </a:spcBef>
              <a:spcAft>
                <a:spcPts val="0"/>
              </a:spcAft>
              <a:buSzPts val="1100"/>
              <a:buNone/>
            </a:pPr>
            <a:r>
              <a:t/>
            </a:r>
            <a:endParaRPr b="1" sz="1800"/>
          </a:p>
          <a:p>
            <a:pPr indent="-285750" lvl="0" marL="444500" rtl="0" algn="l">
              <a:lnSpc>
                <a:spcPct val="115000"/>
              </a:lnSpc>
              <a:spcBef>
                <a:spcPts val="0"/>
              </a:spcBef>
              <a:spcAft>
                <a:spcPts val="0"/>
              </a:spcAft>
              <a:buSzPts val="1300"/>
              <a:buChar char="●"/>
            </a:pPr>
            <a:r>
              <a:rPr lang="en-GB" sz="1800"/>
              <a:t>Code snippet to test the LDA model in R:</a:t>
            </a:r>
            <a:endParaRPr/>
          </a:p>
          <a:p>
            <a:pPr indent="-285750" lvl="1" marL="901700" rtl="0" algn="l">
              <a:lnSpc>
                <a:spcPct val="115000"/>
              </a:lnSpc>
              <a:spcBef>
                <a:spcPts val="1600"/>
              </a:spcBef>
              <a:spcAft>
                <a:spcPts val="0"/>
              </a:spcAft>
              <a:buSzPts val="1100"/>
              <a:buChar char="○"/>
            </a:pPr>
            <a:r>
              <a:rPr b="1" lang="en-GB" sz="1800"/>
              <a:t>predictions &lt;- predict(model.LDA, newdata=test)</a:t>
            </a:r>
            <a:endParaRPr b="1" sz="1800"/>
          </a:p>
          <a:p>
            <a:pPr indent="-215900" lvl="1" marL="901700" rtl="0" algn="l">
              <a:lnSpc>
                <a:spcPct val="115000"/>
              </a:lnSpc>
              <a:spcBef>
                <a:spcPts val="1600"/>
              </a:spcBef>
              <a:spcAft>
                <a:spcPts val="0"/>
              </a:spcAft>
              <a:buSzPts val="1100"/>
              <a:buNone/>
            </a:pPr>
            <a:r>
              <a:t/>
            </a:r>
            <a:endParaRPr b="1" sz="1800"/>
          </a:p>
          <a:p>
            <a:pPr indent="-228600" lvl="0" marL="457200" rtl="0" algn="l">
              <a:lnSpc>
                <a:spcPct val="115000"/>
              </a:lnSpc>
              <a:spcBef>
                <a:spcPts val="0"/>
              </a:spcBef>
              <a:spcAft>
                <a:spcPts val="0"/>
              </a:spcAft>
              <a:buSzPts val="1300"/>
              <a:buNone/>
            </a:pPr>
            <a:r>
              <a:t/>
            </a:r>
            <a:endParaRPr b="1" sz="1800"/>
          </a:p>
          <a:p>
            <a:pPr indent="0" lvl="1" marL="615950" rtl="0" algn="l">
              <a:lnSpc>
                <a:spcPct val="115000"/>
              </a:lnSpc>
              <a:spcBef>
                <a:spcPts val="1600"/>
              </a:spcBef>
              <a:spcAft>
                <a:spcPts val="0"/>
              </a:spcAft>
              <a:buSzPts val="1100"/>
              <a:buNone/>
            </a:pPr>
            <a:r>
              <a:t/>
            </a:r>
            <a:endParaRPr b="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800">
                <a:latin typeface="Montserrat"/>
                <a:ea typeface="Montserrat"/>
                <a:cs typeface="Montserrat"/>
                <a:sym typeface="Montserrat"/>
              </a:rPr>
              <a:t>Linear Discriminant Analysis (Contd).</a:t>
            </a:r>
            <a:endParaRPr sz="2800"/>
          </a:p>
        </p:txBody>
      </p:sp>
      <p:sp>
        <p:nvSpPr>
          <p:cNvPr id="458" name="Google Shape;458;p5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500"/>
              <a:t>Confusion matrix:</a:t>
            </a:r>
            <a:endParaRPr/>
          </a:p>
          <a:p>
            <a:pPr indent="-298450" lvl="1" marL="914400" rtl="0" algn="l">
              <a:lnSpc>
                <a:spcPct val="115000"/>
              </a:lnSpc>
              <a:spcBef>
                <a:spcPts val="1600"/>
              </a:spcBef>
              <a:spcAft>
                <a:spcPts val="0"/>
              </a:spcAft>
              <a:buSzPts val="1100"/>
              <a:buChar char="○"/>
            </a:pPr>
            <a:r>
              <a:rPr lang="en-GB" sz="1500"/>
              <a:t>Figure shows the output generated by the </a:t>
            </a:r>
            <a:r>
              <a:rPr b="1" lang="en-GB" sz="1500"/>
              <a:t>LDA</a:t>
            </a:r>
            <a:r>
              <a:rPr lang="en-GB" sz="1500"/>
              <a:t> model.</a:t>
            </a:r>
            <a:endParaRPr/>
          </a:p>
          <a:p>
            <a:pPr indent="-298450" lvl="1" marL="914400" rtl="0" algn="l">
              <a:lnSpc>
                <a:spcPct val="115000"/>
              </a:lnSpc>
              <a:spcBef>
                <a:spcPts val="1600"/>
              </a:spcBef>
              <a:spcAft>
                <a:spcPts val="0"/>
              </a:spcAft>
              <a:buSzPts val="1100"/>
              <a:buChar char="○"/>
            </a:pPr>
            <a:r>
              <a:rPr lang="en-GB" sz="1500"/>
              <a:t>It has predicted 1 false data point for both the classes.</a:t>
            </a:r>
            <a:endParaRPr/>
          </a:p>
          <a:p>
            <a:pPr indent="-228600" lvl="0" marL="457200" rtl="0" algn="l">
              <a:lnSpc>
                <a:spcPct val="115000"/>
              </a:lnSpc>
              <a:spcBef>
                <a:spcPts val="0"/>
              </a:spcBef>
              <a:spcAft>
                <a:spcPts val="0"/>
              </a:spcAft>
              <a:buSzPts val="1300"/>
              <a:buNone/>
            </a:pPr>
            <a:r>
              <a:t/>
            </a:r>
            <a:endParaRPr sz="1500"/>
          </a:p>
        </p:txBody>
      </p:sp>
      <p:pic>
        <p:nvPicPr>
          <p:cNvPr id="459" name="Google Shape;459;p54"/>
          <p:cNvPicPr preferRelativeResize="0"/>
          <p:nvPr/>
        </p:nvPicPr>
        <p:blipFill rotWithShape="1">
          <a:blip r:embed="rId3">
            <a:alphaModFix/>
          </a:blip>
          <a:srcRect b="0" l="0" r="0" t="0"/>
          <a:stretch/>
        </p:blipFill>
        <p:spPr>
          <a:xfrm>
            <a:off x="1207714" y="3336968"/>
            <a:ext cx="7201905" cy="11431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800">
                <a:latin typeface="Montserrat"/>
                <a:ea typeface="Montserrat"/>
                <a:cs typeface="Montserrat"/>
                <a:sym typeface="Montserrat"/>
              </a:rPr>
              <a:t>Linear Discriminant Analysis (Contd).</a:t>
            </a:r>
            <a:endParaRPr sz="2800"/>
          </a:p>
        </p:txBody>
      </p:sp>
      <p:sp>
        <p:nvSpPr>
          <p:cNvPr id="465" name="Google Shape;465;p55"/>
          <p:cNvSpPr txBox="1"/>
          <p:nvPr>
            <p:ph idx="1" type="body"/>
          </p:nvPr>
        </p:nvSpPr>
        <p:spPr>
          <a:xfrm>
            <a:off x="609011" y="1338304"/>
            <a:ext cx="4120172" cy="3362788"/>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500"/>
              <a:t>First figure shows the summary of the model training.</a:t>
            </a:r>
            <a:endParaRPr/>
          </a:p>
          <a:p>
            <a:pPr indent="-311150" lvl="0" marL="457200" rtl="0" algn="l">
              <a:lnSpc>
                <a:spcPct val="115000"/>
              </a:lnSpc>
              <a:spcBef>
                <a:spcPts val="0"/>
              </a:spcBef>
              <a:spcAft>
                <a:spcPts val="0"/>
              </a:spcAft>
              <a:buSzPts val="1300"/>
              <a:buChar char="●"/>
            </a:pPr>
            <a:r>
              <a:rPr lang="en-GB" sz="1500"/>
              <a:t>Model’s accuracy is 92%.</a:t>
            </a:r>
            <a:endParaRPr/>
          </a:p>
          <a:p>
            <a:pPr indent="-228600" lvl="0" marL="457200" rtl="0" algn="l">
              <a:lnSpc>
                <a:spcPct val="115000"/>
              </a:lnSpc>
              <a:spcBef>
                <a:spcPts val="0"/>
              </a:spcBef>
              <a:spcAft>
                <a:spcPts val="0"/>
              </a:spcAft>
              <a:buSzPts val="1300"/>
              <a:buNone/>
            </a:pPr>
            <a:r>
              <a:t/>
            </a:r>
            <a:endParaRPr sz="1500"/>
          </a:p>
          <a:p>
            <a:pPr indent="-228600" lvl="0" marL="457200" rtl="0" algn="l">
              <a:lnSpc>
                <a:spcPct val="115000"/>
              </a:lnSpc>
              <a:spcBef>
                <a:spcPts val="0"/>
              </a:spcBef>
              <a:spcAft>
                <a:spcPts val="0"/>
              </a:spcAft>
              <a:buSzPts val="1300"/>
              <a:buNone/>
            </a:pPr>
            <a:r>
              <a:t/>
            </a:r>
            <a:endParaRPr sz="1500"/>
          </a:p>
          <a:p>
            <a:pPr indent="-311150" lvl="0" marL="457200" rtl="0" algn="l">
              <a:lnSpc>
                <a:spcPct val="115000"/>
              </a:lnSpc>
              <a:spcBef>
                <a:spcPts val="0"/>
              </a:spcBef>
              <a:spcAft>
                <a:spcPts val="0"/>
              </a:spcAft>
              <a:buSzPts val="1300"/>
              <a:buChar char="●"/>
            </a:pPr>
            <a:r>
              <a:rPr lang="en-GB" sz="1500"/>
              <a:t>Second figure shows the different evaluation metrics which will be used to depict the performance of the model.</a:t>
            </a:r>
            <a:endParaRPr sz="1500"/>
          </a:p>
        </p:txBody>
      </p:sp>
      <p:pic>
        <p:nvPicPr>
          <p:cNvPr id="466" name="Google Shape;466;p55"/>
          <p:cNvPicPr preferRelativeResize="0"/>
          <p:nvPr/>
        </p:nvPicPr>
        <p:blipFill rotWithShape="1">
          <a:blip r:embed="rId3">
            <a:alphaModFix/>
          </a:blip>
          <a:srcRect b="0" l="0" r="0" t="0"/>
          <a:stretch/>
        </p:blipFill>
        <p:spPr>
          <a:xfrm>
            <a:off x="4729183" y="1180906"/>
            <a:ext cx="4020111" cy="1390844"/>
          </a:xfrm>
          <a:prstGeom prst="rect">
            <a:avLst/>
          </a:prstGeom>
          <a:noFill/>
          <a:ln>
            <a:noFill/>
          </a:ln>
        </p:spPr>
      </p:pic>
      <p:pic>
        <p:nvPicPr>
          <p:cNvPr id="467" name="Google Shape;467;p55"/>
          <p:cNvPicPr preferRelativeResize="0"/>
          <p:nvPr/>
        </p:nvPicPr>
        <p:blipFill rotWithShape="1">
          <a:blip r:embed="rId4">
            <a:alphaModFix/>
          </a:blip>
          <a:srcRect b="0" l="0" r="0" t="0"/>
          <a:stretch/>
        </p:blipFill>
        <p:spPr>
          <a:xfrm>
            <a:off x="4888922" y="2793904"/>
            <a:ext cx="3700632" cy="20821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800">
                <a:latin typeface="Montserrat"/>
                <a:ea typeface="Montserrat"/>
                <a:cs typeface="Montserrat"/>
                <a:sym typeface="Montserrat"/>
              </a:rPr>
              <a:t>Multiple Linear Regression</a:t>
            </a:r>
            <a:endParaRPr sz="3800">
              <a:latin typeface="Montserrat"/>
              <a:ea typeface="Montserrat"/>
              <a:cs typeface="Montserrat"/>
              <a:sym typeface="Montserrat"/>
            </a:endParaRPr>
          </a:p>
        </p:txBody>
      </p:sp>
      <p:sp>
        <p:nvSpPr>
          <p:cNvPr id="473" name="Google Shape;473;p5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450"/>
              <a:t>Goal of multiple linear regression is to model </a:t>
            </a:r>
            <a:r>
              <a:rPr b="1" lang="en-GB" sz="1450" u="sng"/>
              <a:t>linear relationship</a:t>
            </a:r>
            <a:r>
              <a:rPr lang="en-GB" sz="1450"/>
              <a:t> between one or more explanatory (independent) variables and response (dependent) variable.</a:t>
            </a:r>
            <a:endParaRPr/>
          </a:p>
          <a:p>
            <a:pPr indent="-228600" lvl="0" marL="457200" rtl="0" algn="l">
              <a:lnSpc>
                <a:spcPct val="115000"/>
              </a:lnSpc>
              <a:spcBef>
                <a:spcPts val="0"/>
              </a:spcBef>
              <a:spcAft>
                <a:spcPts val="0"/>
              </a:spcAft>
              <a:buSzPts val="1300"/>
              <a:buNone/>
            </a:pPr>
            <a:r>
              <a:t/>
            </a:r>
            <a:endParaRPr sz="1450"/>
          </a:p>
        </p:txBody>
      </p:sp>
      <p:pic>
        <p:nvPicPr>
          <p:cNvPr id="474" name="Google Shape;474;p56"/>
          <p:cNvPicPr preferRelativeResize="0"/>
          <p:nvPr/>
        </p:nvPicPr>
        <p:blipFill rotWithShape="1">
          <a:blip r:embed="rId3">
            <a:alphaModFix/>
          </a:blip>
          <a:srcRect b="0" l="0" r="0" t="0"/>
          <a:stretch/>
        </p:blipFill>
        <p:spPr>
          <a:xfrm>
            <a:off x="1908322" y="2352774"/>
            <a:ext cx="5391902" cy="17718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latin typeface="Montserrat"/>
                <a:ea typeface="Montserrat"/>
                <a:cs typeface="Montserrat"/>
                <a:sym typeface="Montserrat"/>
              </a:rPr>
              <a:t>Multiple Linear Regression (Contd)</a:t>
            </a:r>
            <a:endParaRPr sz="3000"/>
          </a:p>
        </p:txBody>
      </p:sp>
      <p:sp>
        <p:nvSpPr>
          <p:cNvPr id="480" name="Google Shape;480;p5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800"/>
              <a:t>Code snippet to train the MLR model in R:</a:t>
            </a:r>
            <a:endParaRPr/>
          </a:p>
          <a:p>
            <a:pPr indent="-298450" lvl="1" marL="914400" rtl="0" algn="l">
              <a:lnSpc>
                <a:spcPct val="115000"/>
              </a:lnSpc>
              <a:spcBef>
                <a:spcPts val="1600"/>
              </a:spcBef>
              <a:spcAft>
                <a:spcPts val="0"/>
              </a:spcAft>
              <a:buSzPts val="1100"/>
              <a:buChar char="○"/>
            </a:pPr>
            <a:r>
              <a:rPr b="1" lang="en-GB" sz="1800"/>
              <a:t>model.MLR &lt;- lm(target_var ~., data=train)</a:t>
            </a:r>
            <a:endParaRPr/>
          </a:p>
          <a:p>
            <a:pPr indent="-228600" lvl="1" marL="914400" rtl="0" algn="l">
              <a:lnSpc>
                <a:spcPct val="115000"/>
              </a:lnSpc>
              <a:spcBef>
                <a:spcPts val="1600"/>
              </a:spcBef>
              <a:spcAft>
                <a:spcPts val="0"/>
              </a:spcAft>
              <a:buSzPts val="1100"/>
              <a:buNone/>
            </a:pPr>
            <a:r>
              <a:t/>
            </a:r>
            <a:endParaRPr b="1" sz="1800"/>
          </a:p>
          <a:p>
            <a:pPr indent="-285750" lvl="0" marL="444500" rtl="0" algn="l">
              <a:lnSpc>
                <a:spcPct val="115000"/>
              </a:lnSpc>
              <a:spcBef>
                <a:spcPts val="0"/>
              </a:spcBef>
              <a:spcAft>
                <a:spcPts val="0"/>
              </a:spcAft>
              <a:buSzPts val="1300"/>
              <a:buChar char="●"/>
            </a:pPr>
            <a:r>
              <a:rPr lang="en-GB" sz="1800"/>
              <a:t>Code snippet to test the MLR model in R:</a:t>
            </a:r>
            <a:endParaRPr/>
          </a:p>
          <a:p>
            <a:pPr indent="-285750" lvl="1" marL="901700" rtl="0" algn="l">
              <a:lnSpc>
                <a:spcPct val="115000"/>
              </a:lnSpc>
              <a:spcBef>
                <a:spcPts val="1600"/>
              </a:spcBef>
              <a:spcAft>
                <a:spcPts val="0"/>
              </a:spcAft>
              <a:buSzPts val="1100"/>
              <a:buChar char="○"/>
            </a:pPr>
            <a:r>
              <a:rPr b="1" lang="en-GB" sz="1800"/>
              <a:t>predictions &lt;- predict(model.MLR, newdata=test)</a:t>
            </a:r>
            <a:endParaRPr b="1" sz="1800"/>
          </a:p>
          <a:p>
            <a:pPr indent="-228600" lvl="0" marL="457200" rtl="0" algn="l">
              <a:lnSpc>
                <a:spcPct val="115000"/>
              </a:lnSpc>
              <a:spcBef>
                <a:spcPts val="0"/>
              </a:spcBef>
              <a:spcAft>
                <a:spcPts val="0"/>
              </a:spcAft>
              <a:buSzPts val="1300"/>
              <a:buNone/>
            </a:pPr>
            <a:r>
              <a:t/>
            </a:r>
            <a:endParaRPr b="1" sz="1800"/>
          </a:p>
          <a:p>
            <a:pPr indent="0" lvl="1" marL="615950" rtl="0" algn="l">
              <a:lnSpc>
                <a:spcPct val="115000"/>
              </a:lnSpc>
              <a:spcBef>
                <a:spcPts val="1600"/>
              </a:spcBef>
              <a:spcAft>
                <a:spcPts val="0"/>
              </a:spcAft>
              <a:buSzPts val="1100"/>
              <a:buNone/>
            </a:pPr>
            <a:r>
              <a:t/>
            </a:r>
            <a:endParaRPr b="1"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1025750" y="393750"/>
            <a:ext cx="80547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Step 3 - Data Exploration</a:t>
            </a:r>
            <a:r>
              <a:rPr lang="en-GB" sz="2800"/>
              <a:t> </a:t>
            </a:r>
            <a:br>
              <a:rPr lang="en-GB" sz="2800"/>
            </a:br>
            <a:r>
              <a:rPr lang="en-GB" sz="2000"/>
              <a:t>Interactive Visualization &amp; Statistical Analysis</a:t>
            </a:r>
            <a:endParaRPr sz="2000"/>
          </a:p>
        </p:txBody>
      </p:sp>
      <p:sp>
        <p:nvSpPr>
          <p:cNvPr id="486" name="Google Shape;486;p58"/>
          <p:cNvSpPr txBox="1"/>
          <p:nvPr>
            <p:ph idx="1" type="body"/>
          </p:nvPr>
        </p:nvSpPr>
        <p:spPr>
          <a:xfrm>
            <a:off x="884925" y="1509150"/>
            <a:ext cx="7209900" cy="2809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Univariate charts</a:t>
            </a:r>
            <a:endParaRPr sz="2200"/>
          </a:p>
          <a:p>
            <a:pPr indent="-368300" lvl="0" marL="457200" rtl="0" algn="l">
              <a:spcBef>
                <a:spcPts val="0"/>
              </a:spcBef>
              <a:spcAft>
                <a:spcPts val="0"/>
              </a:spcAft>
              <a:buSzPts val="2200"/>
              <a:buChar char="❏"/>
            </a:pPr>
            <a:r>
              <a:rPr lang="en-GB" sz="2200"/>
              <a:t>Bivariate charts</a:t>
            </a:r>
            <a:endParaRPr sz="2200"/>
          </a:p>
          <a:p>
            <a:pPr indent="-368300" lvl="0" marL="457200" rtl="0" algn="l">
              <a:spcBef>
                <a:spcPts val="0"/>
              </a:spcBef>
              <a:spcAft>
                <a:spcPts val="0"/>
              </a:spcAft>
              <a:buSzPts val="2200"/>
              <a:buChar char="❏"/>
            </a:pPr>
            <a:r>
              <a:rPr lang="en-GB" sz="2200"/>
              <a:t>Volcano, Manhattan &amp; t-SNE plots</a:t>
            </a:r>
            <a:endParaRPr sz="2200"/>
          </a:p>
          <a:p>
            <a:pPr indent="-368300" lvl="0" marL="457200" rtl="0" algn="l">
              <a:spcBef>
                <a:spcPts val="0"/>
              </a:spcBef>
              <a:spcAft>
                <a:spcPts val="0"/>
              </a:spcAft>
              <a:buSzPts val="2200"/>
              <a:buChar char="❏"/>
            </a:pPr>
            <a:r>
              <a:rPr lang="en-GB" sz="2200"/>
              <a:t>Descriptive Statistical tests</a:t>
            </a:r>
            <a:endParaRPr sz="2200"/>
          </a:p>
          <a:p>
            <a:pPr indent="-368300" lvl="0" marL="457200" rtl="0" algn="l">
              <a:spcBef>
                <a:spcPts val="0"/>
              </a:spcBef>
              <a:spcAft>
                <a:spcPts val="0"/>
              </a:spcAft>
              <a:buSzPts val="2200"/>
              <a:buChar char="❏"/>
            </a:pPr>
            <a:r>
              <a:rPr lang="en-GB" sz="2200"/>
              <a:t>Inferential Statistical tests</a:t>
            </a:r>
            <a:endParaRPr sz="2200"/>
          </a:p>
          <a:p>
            <a:pPr indent="0" lvl="0" marL="457200" rtl="0" algn="l">
              <a:spcBef>
                <a:spcPts val="1600"/>
              </a:spcBef>
              <a:spcAft>
                <a:spcPts val="160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1000"/>
                                        <p:tgtEl>
                                          <p:spTgt spid="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1000"/>
                                        <p:tgtEl>
                                          <p:spTgt spid="4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Effect filter="fade" transition="in">
                                      <p:cBhvr>
                                        <p:cTn dur="1000"/>
                                        <p:tgtEl>
                                          <p:spTgt spid="4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Effect filter="fade" transition="in">
                                      <p:cBhvr>
                                        <p:cTn dur="1000"/>
                                        <p:tgtEl>
                                          <p:spTgt spid="4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Effect filter="fade" transition="in">
                                      <p:cBhvr>
                                        <p:cTn dur="1000"/>
                                        <p:tgtEl>
                                          <p:spTgt spid="4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5" st="5"/>
                                            </p:txEl>
                                          </p:spTgt>
                                        </p:tgtEl>
                                        <p:attrNameLst>
                                          <p:attrName>style.visibility</p:attrName>
                                        </p:attrNameLst>
                                      </p:cBhvr>
                                      <p:to>
                                        <p:strVal val="visible"/>
                                      </p:to>
                                    </p:set>
                                    <p:animEffect filter="fade" transition="in">
                                      <p:cBhvr>
                                        <p:cTn dur="1000"/>
                                        <p:tgtEl>
                                          <p:spTgt spid="4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9"/>
          <p:cNvSpPr txBox="1"/>
          <p:nvPr>
            <p:ph type="title"/>
          </p:nvPr>
        </p:nvSpPr>
        <p:spPr>
          <a:xfrm>
            <a:off x="1031825" y="546100"/>
            <a:ext cx="7270200" cy="7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Univariate Analysis</a:t>
            </a:r>
            <a:endParaRPr sz="2700"/>
          </a:p>
        </p:txBody>
      </p:sp>
      <p:sp>
        <p:nvSpPr>
          <p:cNvPr id="492" name="Google Shape;492;p59"/>
          <p:cNvSpPr txBox="1"/>
          <p:nvPr>
            <p:ph idx="1" type="body"/>
          </p:nvPr>
        </p:nvSpPr>
        <p:spPr>
          <a:xfrm>
            <a:off x="937775" y="1520325"/>
            <a:ext cx="7231200" cy="3497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Numerical Attributes.</a:t>
            </a:r>
            <a:endParaRPr sz="2200"/>
          </a:p>
          <a:p>
            <a:pPr indent="-342900" lvl="1" marL="914400" rtl="0" algn="l">
              <a:spcBef>
                <a:spcPts val="0"/>
              </a:spcBef>
              <a:spcAft>
                <a:spcPts val="0"/>
              </a:spcAft>
              <a:buSzPts val="1800"/>
              <a:buChar char="❏"/>
            </a:pPr>
            <a:r>
              <a:rPr lang="en-GB" sz="1800"/>
              <a:t>Attributes :  Intensity of each probes.</a:t>
            </a:r>
            <a:br>
              <a:rPr lang="en-GB" sz="1800"/>
            </a:br>
            <a:endParaRPr sz="1800"/>
          </a:p>
          <a:p>
            <a:pPr indent="-368300" lvl="0" marL="457200" rtl="0" algn="l">
              <a:spcBef>
                <a:spcPts val="0"/>
              </a:spcBef>
              <a:spcAft>
                <a:spcPts val="0"/>
              </a:spcAft>
              <a:buSzPts val="2200"/>
              <a:buChar char="❏"/>
            </a:pPr>
            <a:r>
              <a:rPr lang="en-GB" sz="2200"/>
              <a:t>Categorical Attributes.</a:t>
            </a:r>
            <a:endParaRPr sz="2200"/>
          </a:p>
          <a:p>
            <a:pPr indent="-342900" lvl="1" marL="914400" rtl="0" algn="l">
              <a:spcBef>
                <a:spcPts val="0"/>
              </a:spcBef>
              <a:spcAft>
                <a:spcPts val="0"/>
              </a:spcAft>
              <a:buSzPts val="1800"/>
              <a:buChar char="❏"/>
            </a:pPr>
            <a:r>
              <a:rPr lang="en-GB" sz="1800"/>
              <a:t>Attributes: Cancer type, Disease (Yes/ No) etc.</a:t>
            </a:r>
            <a:br>
              <a:rPr lang="en-GB" sz="1800"/>
            </a:br>
            <a:endParaRPr sz="1800"/>
          </a:p>
          <a:p>
            <a:pPr indent="-368300" lvl="0" marL="457200" rtl="0" algn="l">
              <a:spcBef>
                <a:spcPts val="0"/>
              </a:spcBef>
              <a:spcAft>
                <a:spcPts val="0"/>
              </a:spcAft>
              <a:buSzPts val="2200"/>
              <a:buChar char="❏"/>
            </a:pPr>
            <a:r>
              <a:rPr lang="en-GB" sz="2200"/>
              <a:t>Binned Numerical Attributes for Visualization.</a:t>
            </a:r>
            <a:endParaRPr sz="2200"/>
          </a:p>
          <a:p>
            <a:pPr indent="-342900" lvl="1" marL="914400" rtl="0" algn="l">
              <a:spcBef>
                <a:spcPts val="0"/>
              </a:spcBef>
              <a:spcAft>
                <a:spcPts val="0"/>
              </a:spcAft>
              <a:buSzPts val="1800"/>
              <a:buChar char="❏"/>
            </a:pPr>
            <a:r>
              <a:rPr lang="en-GB" sz="1800"/>
              <a:t>Attributes: RandomBin.</a:t>
            </a:r>
            <a:endParaRPr sz="1800"/>
          </a:p>
          <a:p>
            <a:pPr indent="-342900" lvl="1" marL="914400" rtl="0" algn="l">
              <a:spcBef>
                <a:spcPts val="0"/>
              </a:spcBef>
              <a:spcAft>
                <a:spcPts val="0"/>
              </a:spcAft>
              <a:buSzPts val="1800"/>
              <a:buChar char="❏"/>
            </a:pPr>
            <a:r>
              <a:rPr lang="en-GB" sz="1800"/>
              <a:t>Statistics and Visualization same as that of categorical attributes.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Effect filter="fade" transition="in">
                                      <p:cBhvr>
                                        <p:cTn dur="1000"/>
                                        <p:tgtEl>
                                          <p:spTgt spid="4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Effect filter="fade" transition="in">
                                      <p:cBhvr>
                                        <p:cTn dur="1000"/>
                                        <p:tgtEl>
                                          <p:spTgt spid="4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Effect filter="fade" transition="in">
                                      <p:cBhvr>
                                        <p:cTn dur="1000"/>
                                        <p:tgtEl>
                                          <p:spTgt spid="4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3" st="3"/>
                                            </p:txEl>
                                          </p:spTgt>
                                        </p:tgtEl>
                                        <p:attrNameLst>
                                          <p:attrName>style.visibility</p:attrName>
                                        </p:attrNameLst>
                                      </p:cBhvr>
                                      <p:to>
                                        <p:strVal val="visible"/>
                                      </p:to>
                                    </p:set>
                                    <p:animEffect filter="fade" transition="in">
                                      <p:cBhvr>
                                        <p:cTn dur="1000"/>
                                        <p:tgtEl>
                                          <p:spTgt spid="4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4" st="4"/>
                                            </p:txEl>
                                          </p:spTgt>
                                        </p:tgtEl>
                                        <p:attrNameLst>
                                          <p:attrName>style.visibility</p:attrName>
                                        </p:attrNameLst>
                                      </p:cBhvr>
                                      <p:to>
                                        <p:strVal val="visible"/>
                                      </p:to>
                                    </p:set>
                                    <p:animEffect filter="fade" transition="in">
                                      <p:cBhvr>
                                        <p:cTn dur="1000"/>
                                        <p:tgtEl>
                                          <p:spTgt spid="4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5" st="5"/>
                                            </p:txEl>
                                          </p:spTgt>
                                        </p:tgtEl>
                                        <p:attrNameLst>
                                          <p:attrName>style.visibility</p:attrName>
                                        </p:attrNameLst>
                                      </p:cBhvr>
                                      <p:to>
                                        <p:strVal val="visible"/>
                                      </p:to>
                                    </p:set>
                                    <p:animEffect filter="fade" transition="in">
                                      <p:cBhvr>
                                        <p:cTn dur="1000"/>
                                        <p:tgtEl>
                                          <p:spTgt spid="4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6" st="6"/>
                                            </p:txEl>
                                          </p:spTgt>
                                        </p:tgtEl>
                                        <p:attrNameLst>
                                          <p:attrName>style.visibility</p:attrName>
                                        </p:attrNameLst>
                                      </p:cBhvr>
                                      <p:to>
                                        <p:strVal val="visible"/>
                                      </p:to>
                                    </p:set>
                                    <p:animEffect filter="fade" transition="in">
                                      <p:cBhvr>
                                        <p:cTn dur="1000"/>
                                        <p:tgtEl>
                                          <p:spTgt spid="4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type="title"/>
          </p:nvPr>
        </p:nvSpPr>
        <p:spPr>
          <a:xfrm>
            <a:off x="1068725" y="319950"/>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Statistics - </a:t>
            </a:r>
            <a:r>
              <a:rPr lang="en-GB" sz="2200"/>
              <a:t>Numerical Univariate Analysis</a:t>
            </a:r>
            <a:endParaRPr sz="2200"/>
          </a:p>
        </p:txBody>
      </p:sp>
      <p:sp>
        <p:nvSpPr>
          <p:cNvPr id="498" name="Google Shape;498;p60"/>
          <p:cNvSpPr txBox="1"/>
          <p:nvPr/>
        </p:nvSpPr>
        <p:spPr>
          <a:xfrm>
            <a:off x="1150050" y="1386600"/>
            <a:ext cx="68439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Mean.</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Standard Deviation.</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SEM (Standard Error of mean).</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Lower Bound.</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Upper Bound. </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Count.</a:t>
            </a:r>
            <a:endParaRPr sz="2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10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1000"/>
                                        <p:tgtEl>
                                          <p:spTgt spid="4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1000"/>
                                        <p:tgtEl>
                                          <p:spTgt spid="4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Effect filter="fade" transition="in">
                                      <p:cBhvr>
                                        <p:cTn dur="1000"/>
                                        <p:tgtEl>
                                          <p:spTgt spid="4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animEffect filter="fade" transition="in">
                                      <p:cBhvr>
                                        <p:cTn dur="1000"/>
                                        <p:tgtEl>
                                          <p:spTgt spid="4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5" st="5"/>
                                            </p:txEl>
                                          </p:spTgt>
                                        </p:tgtEl>
                                        <p:attrNameLst>
                                          <p:attrName>style.visibility</p:attrName>
                                        </p:attrNameLst>
                                      </p:cBhvr>
                                      <p:to>
                                        <p:strVal val="visible"/>
                                      </p:to>
                                    </p:set>
                                    <p:animEffect filter="fade" transition="in">
                                      <p:cBhvr>
                                        <p:cTn dur="1000"/>
                                        <p:tgtEl>
                                          <p:spTgt spid="49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062650" y="353675"/>
            <a:ext cx="7851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latin typeface="Montserrat"/>
                <a:ea typeface="Montserrat"/>
                <a:cs typeface="Montserrat"/>
                <a:sym typeface="Montserrat"/>
              </a:rPr>
              <a:t>Biomarkers &amp; Polygenic Risk Score</a:t>
            </a:r>
            <a:endParaRPr sz="3300">
              <a:latin typeface="Montserrat"/>
              <a:ea typeface="Montserrat"/>
              <a:cs typeface="Montserrat"/>
              <a:sym typeface="Montserrat"/>
            </a:endParaRPr>
          </a:p>
        </p:txBody>
      </p:sp>
      <p:sp>
        <p:nvSpPr>
          <p:cNvPr id="248" name="Google Shape;248;p25"/>
          <p:cNvSpPr txBox="1"/>
          <p:nvPr>
            <p:ph idx="1" type="body"/>
          </p:nvPr>
        </p:nvSpPr>
        <p:spPr>
          <a:xfrm>
            <a:off x="854100" y="1362275"/>
            <a:ext cx="74358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Polygenic risk score (</a:t>
            </a:r>
            <a:r>
              <a:rPr lang="en-GB" sz="1600">
                <a:solidFill>
                  <a:srgbClr val="F6B26B"/>
                </a:solidFill>
              </a:rPr>
              <a:t>PRS</a:t>
            </a:r>
            <a:r>
              <a:rPr lang="en-GB" sz="1600"/>
              <a:t>) or Polygenic score</a:t>
            </a:r>
            <a:endParaRPr sz="1600"/>
          </a:p>
          <a:p>
            <a:pPr indent="-330200" lvl="1" marL="914400" rtl="0" algn="l">
              <a:spcBef>
                <a:spcPts val="0"/>
              </a:spcBef>
              <a:spcAft>
                <a:spcPts val="0"/>
              </a:spcAft>
              <a:buSzPts val="1600"/>
              <a:buChar char="○"/>
            </a:pPr>
            <a:r>
              <a:rPr lang="en-GB" sz="1600"/>
              <a:t>reflects a person’s inherited </a:t>
            </a:r>
            <a:br>
              <a:rPr lang="en-GB" sz="1600"/>
            </a:br>
            <a:r>
              <a:rPr lang="en-GB" sz="1600"/>
              <a:t>susceptibility to a disease. </a:t>
            </a:r>
            <a:endParaRPr sz="1600"/>
          </a:p>
          <a:p>
            <a:pPr indent="0" lvl="0" marL="457200" rtl="0" algn="l">
              <a:spcBef>
                <a:spcPts val="1600"/>
              </a:spcBef>
              <a:spcAft>
                <a:spcPts val="1600"/>
              </a:spcAft>
              <a:buNone/>
            </a:pPr>
            <a:r>
              <a:rPr lang="en-GB" sz="1600"/>
              <a:t>⇒ </a:t>
            </a:r>
            <a:r>
              <a:rPr lang="en-GB" sz="1600">
                <a:solidFill>
                  <a:srgbClr val="F6B26B"/>
                </a:solidFill>
              </a:rPr>
              <a:t>PRS</a:t>
            </a:r>
            <a:r>
              <a:rPr lang="en-GB" sz="1600"/>
              <a:t> is a </a:t>
            </a:r>
            <a:r>
              <a:rPr lang="en-GB" sz="1600">
                <a:solidFill>
                  <a:srgbClr val="F6B26B"/>
                </a:solidFill>
              </a:rPr>
              <a:t>Biomarker</a:t>
            </a:r>
            <a:r>
              <a:rPr lang="en-GB" sz="1600"/>
              <a:t> for early identification </a:t>
            </a:r>
            <a:br>
              <a:rPr lang="en-GB" sz="1600"/>
            </a:br>
            <a:r>
              <a:rPr lang="en-GB" sz="1600"/>
              <a:t>of those at increased risk </a:t>
            </a:r>
            <a:br>
              <a:rPr lang="en-GB" sz="1600"/>
            </a:br>
            <a:r>
              <a:rPr lang="en-GB" sz="1600"/>
              <a:t>prior to manifestation of </a:t>
            </a:r>
            <a:br>
              <a:rPr lang="en-GB" sz="1600"/>
            </a:br>
            <a:r>
              <a:rPr lang="en-GB" sz="1600"/>
              <a:t>traditional indicators of clinical diseases</a:t>
            </a:r>
            <a:endParaRPr sz="1600"/>
          </a:p>
        </p:txBody>
      </p:sp>
      <p:pic>
        <p:nvPicPr>
          <p:cNvPr id="249" name="Google Shape;249;p25"/>
          <p:cNvPicPr preferRelativeResize="0"/>
          <p:nvPr/>
        </p:nvPicPr>
        <p:blipFill rotWithShape="1">
          <a:blip r:embed="rId3">
            <a:alphaModFix amt="74000"/>
          </a:blip>
          <a:srcRect b="0" l="21633" r="20938" t="0"/>
          <a:stretch/>
        </p:blipFill>
        <p:spPr>
          <a:xfrm>
            <a:off x="6336400" y="1940475"/>
            <a:ext cx="1077399" cy="1055275"/>
          </a:xfrm>
          <a:prstGeom prst="rect">
            <a:avLst/>
          </a:prstGeom>
          <a:noFill/>
          <a:ln>
            <a:noFill/>
          </a:ln>
        </p:spPr>
      </p:pic>
      <p:sp>
        <p:nvSpPr>
          <p:cNvPr id="250" name="Google Shape;250;p25"/>
          <p:cNvSpPr txBox="1"/>
          <p:nvPr/>
        </p:nvSpPr>
        <p:spPr>
          <a:xfrm>
            <a:off x="7036375" y="1940475"/>
            <a:ext cx="3774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latin typeface="Lato"/>
                <a:ea typeface="Lato"/>
                <a:cs typeface="Lato"/>
                <a:sym typeface="Lato"/>
              </a:rPr>
              <a:t>11%</a:t>
            </a:r>
            <a:endParaRPr b="1" sz="700">
              <a:latin typeface="Lato"/>
              <a:ea typeface="Lato"/>
              <a:cs typeface="Lato"/>
              <a:sym typeface="Lato"/>
            </a:endParaRPr>
          </a:p>
        </p:txBody>
      </p:sp>
      <p:sp>
        <p:nvSpPr>
          <p:cNvPr id="251" name="Google Shape;251;p25"/>
          <p:cNvSpPr txBox="1"/>
          <p:nvPr/>
        </p:nvSpPr>
        <p:spPr>
          <a:xfrm>
            <a:off x="6686400" y="2626150"/>
            <a:ext cx="3774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latin typeface="Lato"/>
                <a:ea typeface="Lato"/>
                <a:cs typeface="Lato"/>
                <a:sym typeface="Lato"/>
              </a:rPr>
              <a:t>15%</a:t>
            </a:r>
            <a:endParaRPr b="1" sz="700">
              <a:latin typeface="Lato"/>
              <a:ea typeface="Lato"/>
              <a:cs typeface="Lato"/>
              <a:sym typeface="Lato"/>
            </a:endParaRPr>
          </a:p>
        </p:txBody>
      </p:sp>
      <p:sp>
        <p:nvSpPr>
          <p:cNvPr id="252" name="Google Shape;252;p25"/>
          <p:cNvSpPr txBox="1"/>
          <p:nvPr/>
        </p:nvSpPr>
        <p:spPr>
          <a:xfrm>
            <a:off x="6371350" y="1976825"/>
            <a:ext cx="3774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latin typeface="Lato"/>
                <a:ea typeface="Lato"/>
                <a:cs typeface="Lato"/>
                <a:sym typeface="Lato"/>
              </a:rPr>
              <a:t>27%</a:t>
            </a:r>
            <a:endParaRPr b="1" sz="700">
              <a:latin typeface="Lato"/>
              <a:ea typeface="Lato"/>
              <a:cs typeface="Lato"/>
              <a:sym typeface="Lato"/>
            </a:endParaRPr>
          </a:p>
        </p:txBody>
      </p:sp>
      <p:pic>
        <p:nvPicPr>
          <p:cNvPr id="253" name="Google Shape;253;p25"/>
          <p:cNvPicPr preferRelativeResize="0"/>
          <p:nvPr/>
        </p:nvPicPr>
        <p:blipFill>
          <a:blip r:embed="rId4">
            <a:alphaModFix/>
          </a:blip>
          <a:stretch>
            <a:fillRect/>
          </a:stretch>
        </p:blipFill>
        <p:spPr>
          <a:xfrm rot="1106362">
            <a:off x="6665103" y="2417843"/>
            <a:ext cx="419995" cy="307818"/>
          </a:xfrm>
          <a:prstGeom prst="rect">
            <a:avLst/>
          </a:prstGeom>
          <a:noFill/>
          <a:ln>
            <a:noFill/>
          </a:ln>
        </p:spPr>
      </p:pic>
      <p:pic>
        <p:nvPicPr>
          <p:cNvPr id="254" name="Google Shape;254;p25"/>
          <p:cNvPicPr preferRelativeResize="0"/>
          <p:nvPr/>
        </p:nvPicPr>
        <p:blipFill>
          <a:blip r:embed="rId5">
            <a:alphaModFix/>
          </a:blip>
          <a:stretch>
            <a:fillRect/>
          </a:stretch>
        </p:blipFill>
        <p:spPr>
          <a:xfrm>
            <a:off x="3887238" y="3763895"/>
            <a:ext cx="542064" cy="542050"/>
          </a:xfrm>
          <a:prstGeom prst="rect">
            <a:avLst/>
          </a:prstGeom>
          <a:noFill/>
          <a:ln>
            <a:noFill/>
          </a:ln>
        </p:spPr>
      </p:pic>
      <p:pic>
        <p:nvPicPr>
          <p:cNvPr id="255" name="Google Shape;255;p25"/>
          <p:cNvPicPr preferRelativeResize="0"/>
          <p:nvPr/>
        </p:nvPicPr>
        <p:blipFill>
          <a:blip r:embed="rId6">
            <a:alphaModFix/>
          </a:blip>
          <a:stretch>
            <a:fillRect/>
          </a:stretch>
        </p:blipFill>
        <p:spPr>
          <a:xfrm rot="101">
            <a:off x="2977126" y="3836281"/>
            <a:ext cx="542051" cy="397285"/>
          </a:xfrm>
          <a:prstGeom prst="rect">
            <a:avLst/>
          </a:prstGeom>
          <a:noFill/>
          <a:ln>
            <a:noFill/>
          </a:ln>
        </p:spPr>
      </p:pic>
      <p:sp>
        <p:nvSpPr>
          <p:cNvPr id="256" name="Google Shape;256;p25"/>
          <p:cNvSpPr/>
          <p:nvPr/>
        </p:nvSpPr>
        <p:spPr>
          <a:xfrm>
            <a:off x="3519175" y="3890025"/>
            <a:ext cx="302400" cy="289800"/>
          </a:xfrm>
          <a:prstGeom prst="mathPlus">
            <a:avLst>
              <a:gd fmla="val 7021"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4494975" y="3890025"/>
            <a:ext cx="302400" cy="289800"/>
          </a:xfrm>
          <a:prstGeom prst="mathEqual">
            <a:avLst>
              <a:gd fmla="val 5978" name="adj1"/>
              <a:gd fmla="val 2494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txBox="1"/>
          <p:nvPr/>
        </p:nvSpPr>
        <p:spPr>
          <a:xfrm>
            <a:off x="4863050" y="3836325"/>
            <a:ext cx="1648500" cy="39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1C232"/>
                </a:solidFill>
                <a:latin typeface="Lato"/>
                <a:ea typeface="Lato"/>
                <a:cs typeface="Lato"/>
                <a:sym typeface="Lato"/>
              </a:rPr>
              <a:t>XY.Z</a:t>
            </a:r>
            <a:r>
              <a:rPr b="1" lang="en-GB" sz="1600">
                <a:solidFill>
                  <a:srgbClr val="F1C232"/>
                </a:solidFill>
                <a:latin typeface="Lato"/>
                <a:ea typeface="Lato"/>
                <a:cs typeface="Lato"/>
                <a:sym typeface="Lato"/>
              </a:rPr>
              <a:t>% </a:t>
            </a:r>
            <a:r>
              <a:rPr b="1" lang="en-GB" sz="1000">
                <a:solidFill>
                  <a:srgbClr val="F1C232"/>
                </a:solidFill>
                <a:latin typeface="Lato"/>
                <a:ea typeface="Lato"/>
                <a:cs typeface="Lato"/>
                <a:sym typeface="Lato"/>
              </a:rPr>
              <a:t>(predicted PRS)</a:t>
            </a:r>
            <a:endParaRPr b="1" sz="1000">
              <a:solidFill>
                <a:srgbClr val="F1C232"/>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1046600" y="297800"/>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Visualization - </a:t>
            </a:r>
            <a:r>
              <a:rPr lang="en-GB" sz="2200"/>
              <a:t>Numerical Univariate Analysis</a:t>
            </a:r>
            <a:endParaRPr sz="2200"/>
          </a:p>
        </p:txBody>
      </p:sp>
      <p:pic>
        <p:nvPicPr>
          <p:cNvPr id="504" name="Google Shape;504;p61"/>
          <p:cNvPicPr preferRelativeResize="0"/>
          <p:nvPr/>
        </p:nvPicPr>
        <p:blipFill>
          <a:blip r:embed="rId3">
            <a:alphaModFix/>
          </a:blip>
          <a:stretch>
            <a:fillRect/>
          </a:stretch>
        </p:blipFill>
        <p:spPr>
          <a:xfrm>
            <a:off x="472275" y="2287575"/>
            <a:ext cx="3437601" cy="2703526"/>
          </a:xfrm>
          <a:prstGeom prst="rect">
            <a:avLst/>
          </a:prstGeom>
          <a:noFill/>
          <a:ln>
            <a:noFill/>
          </a:ln>
        </p:spPr>
      </p:pic>
      <p:sp>
        <p:nvSpPr>
          <p:cNvPr id="505" name="Google Shape;505;p61"/>
          <p:cNvSpPr txBox="1"/>
          <p:nvPr/>
        </p:nvSpPr>
        <p:spPr>
          <a:xfrm>
            <a:off x="1101725" y="1879100"/>
            <a:ext cx="22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Box Plot with Outliers: </a:t>
            </a:r>
            <a:endParaRPr>
              <a:solidFill>
                <a:srgbClr val="FFFFFF"/>
              </a:solidFill>
              <a:latin typeface="Lato"/>
              <a:ea typeface="Lato"/>
              <a:cs typeface="Lato"/>
              <a:sym typeface="Lato"/>
            </a:endParaRPr>
          </a:p>
        </p:txBody>
      </p:sp>
      <p:sp>
        <p:nvSpPr>
          <p:cNvPr id="506" name="Google Shape;506;p61"/>
          <p:cNvSpPr txBox="1"/>
          <p:nvPr/>
        </p:nvSpPr>
        <p:spPr>
          <a:xfrm>
            <a:off x="5140325" y="1879100"/>
            <a:ext cx="22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Box Plot without Outliers: </a:t>
            </a:r>
            <a:endParaRPr>
              <a:solidFill>
                <a:srgbClr val="FFFFFF"/>
              </a:solidFill>
              <a:latin typeface="Lato"/>
              <a:ea typeface="Lato"/>
              <a:cs typeface="Lato"/>
              <a:sym typeface="Lato"/>
            </a:endParaRPr>
          </a:p>
        </p:txBody>
      </p:sp>
      <p:pic>
        <p:nvPicPr>
          <p:cNvPr id="507" name="Google Shape;507;p61"/>
          <p:cNvPicPr preferRelativeResize="0"/>
          <p:nvPr/>
        </p:nvPicPr>
        <p:blipFill>
          <a:blip r:embed="rId4">
            <a:alphaModFix/>
          </a:blip>
          <a:stretch>
            <a:fillRect/>
          </a:stretch>
        </p:blipFill>
        <p:spPr>
          <a:xfrm>
            <a:off x="4743000" y="2287575"/>
            <a:ext cx="3437600" cy="2703525"/>
          </a:xfrm>
          <a:prstGeom prst="rect">
            <a:avLst/>
          </a:prstGeom>
          <a:noFill/>
          <a:ln>
            <a:noFill/>
          </a:ln>
        </p:spPr>
      </p:pic>
      <p:sp>
        <p:nvSpPr>
          <p:cNvPr id="508" name="Google Shape;508;p61"/>
          <p:cNvSpPr txBox="1"/>
          <p:nvPr/>
        </p:nvSpPr>
        <p:spPr>
          <a:xfrm flipH="1" rot="-5400000">
            <a:off x="-131025" y="3205350"/>
            <a:ext cx="126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Gene Activity</a:t>
            </a:r>
            <a:endParaRPr sz="600">
              <a:latin typeface="Lato"/>
              <a:ea typeface="Lato"/>
              <a:cs typeface="Lato"/>
              <a:sym typeface="Lato"/>
            </a:endParaRPr>
          </a:p>
        </p:txBody>
      </p:sp>
      <p:sp>
        <p:nvSpPr>
          <p:cNvPr id="509" name="Google Shape;509;p61"/>
          <p:cNvSpPr txBox="1"/>
          <p:nvPr/>
        </p:nvSpPr>
        <p:spPr>
          <a:xfrm flipH="1" rot="-5400000">
            <a:off x="4153900" y="3131550"/>
            <a:ext cx="126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Gene Activity</a:t>
            </a:r>
            <a:endParaRPr sz="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2"/>
          <p:cNvSpPr txBox="1"/>
          <p:nvPr>
            <p:ph type="title"/>
          </p:nvPr>
        </p:nvSpPr>
        <p:spPr>
          <a:xfrm>
            <a:off x="1046600" y="305175"/>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Statistics - </a:t>
            </a:r>
            <a:r>
              <a:rPr lang="en-GB" sz="2200"/>
              <a:t>Categorical Univariate Analysis</a:t>
            </a:r>
            <a:endParaRPr sz="2200"/>
          </a:p>
        </p:txBody>
      </p:sp>
      <p:sp>
        <p:nvSpPr>
          <p:cNvPr id="515" name="Google Shape;515;p62"/>
          <p:cNvSpPr txBox="1"/>
          <p:nvPr/>
        </p:nvSpPr>
        <p:spPr>
          <a:xfrm>
            <a:off x="1150050" y="1617450"/>
            <a:ext cx="6843900" cy="9543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Count of each categories.</a:t>
            </a:r>
            <a:endParaRPr sz="2000">
              <a:solidFill>
                <a:srgbClr val="FFFFFF"/>
              </a:solidFill>
              <a:latin typeface="Lato"/>
              <a:ea typeface="Lato"/>
              <a:cs typeface="Lato"/>
              <a:sym typeface="Lato"/>
            </a:endParaRPr>
          </a:p>
          <a:p>
            <a:pPr indent="-355600" lvl="0" marL="457200" rtl="0" algn="l">
              <a:lnSpc>
                <a:spcPct val="150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Count % of each  categories.</a:t>
            </a:r>
            <a:endParaRPr sz="20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0" st="0"/>
                                            </p:txEl>
                                          </p:spTgt>
                                        </p:tgtEl>
                                        <p:attrNameLst>
                                          <p:attrName>style.visibility</p:attrName>
                                        </p:attrNameLst>
                                      </p:cBhvr>
                                      <p:to>
                                        <p:strVal val="visible"/>
                                      </p:to>
                                    </p:set>
                                    <p:animEffect filter="fade" transition="in">
                                      <p:cBhvr>
                                        <p:cTn dur="1000"/>
                                        <p:tgtEl>
                                          <p:spTgt spid="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1" st="1"/>
                                            </p:txEl>
                                          </p:spTgt>
                                        </p:tgtEl>
                                        <p:attrNameLst>
                                          <p:attrName>style.visibility</p:attrName>
                                        </p:attrNameLst>
                                      </p:cBhvr>
                                      <p:to>
                                        <p:strVal val="visible"/>
                                      </p:to>
                                    </p:set>
                                    <p:animEffect filter="fade" transition="in">
                                      <p:cBhvr>
                                        <p:cTn dur="1000"/>
                                        <p:tgtEl>
                                          <p:spTgt spid="5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1091375" y="281425"/>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Visualization -</a:t>
            </a:r>
            <a:r>
              <a:rPr lang="en-GB" sz="2200"/>
              <a:t>Categorical Univariate Analysis</a:t>
            </a:r>
            <a:endParaRPr sz="2200"/>
          </a:p>
        </p:txBody>
      </p:sp>
      <p:sp>
        <p:nvSpPr>
          <p:cNvPr id="521" name="Google Shape;521;p63"/>
          <p:cNvSpPr txBox="1"/>
          <p:nvPr/>
        </p:nvSpPr>
        <p:spPr>
          <a:xfrm>
            <a:off x="1755300" y="1879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Bar Chart: </a:t>
            </a:r>
            <a:endParaRPr>
              <a:solidFill>
                <a:srgbClr val="FFFFFF"/>
              </a:solidFill>
              <a:latin typeface="Lato"/>
              <a:ea typeface="Lato"/>
              <a:cs typeface="Lato"/>
              <a:sym typeface="Lato"/>
            </a:endParaRPr>
          </a:p>
        </p:txBody>
      </p:sp>
      <p:sp>
        <p:nvSpPr>
          <p:cNvPr id="522" name="Google Shape;522;p63"/>
          <p:cNvSpPr txBox="1"/>
          <p:nvPr/>
        </p:nvSpPr>
        <p:spPr>
          <a:xfrm>
            <a:off x="5353450" y="1879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Pie Chart:</a:t>
            </a:r>
            <a:endParaRPr>
              <a:solidFill>
                <a:srgbClr val="FFFFFF"/>
              </a:solidFill>
              <a:latin typeface="Lato"/>
              <a:ea typeface="Lato"/>
              <a:cs typeface="Lato"/>
              <a:sym typeface="Lato"/>
            </a:endParaRPr>
          </a:p>
        </p:txBody>
      </p:sp>
      <p:pic>
        <p:nvPicPr>
          <p:cNvPr id="523" name="Google Shape;523;p63"/>
          <p:cNvPicPr preferRelativeResize="0"/>
          <p:nvPr/>
        </p:nvPicPr>
        <p:blipFill>
          <a:blip r:embed="rId3">
            <a:alphaModFix/>
          </a:blip>
          <a:stretch>
            <a:fillRect/>
          </a:stretch>
        </p:blipFill>
        <p:spPr>
          <a:xfrm>
            <a:off x="923513" y="2287575"/>
            <a:ext cx="3504626" cy="2703526"/>
          </a:xfrm>
          <a:prstGeom prst="rect">
            <a:avLst/>
          </a:prstGeom>
          <a:noFill/>
          <a:ln>
            <a:noFill/>
          </a:ln>
        </p:spPr>
      </p:pic>
      <p:pic>
        <p:nvPicPr>
          <p:cNvPr id="524" name="Google Shape;524;p63"/>
          <p:cNvPicPr preferRelativeResize="0"/>
          <p:nvPr/>
        </p:nvPicPr>
        <p:blipFill>
          <a:blip r:embed="rId4">
            <a:alphaModFix/>
          </a:blip>
          <a:stretch>
            <a:fillRect/>
          </a:stretch>
        </p:blipFill>
        <p:spPr>
          <a:xfrm>
            <a:off x="4684400" y="2287575"/>
            <a:ext cx="3748276" cy="2703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1046600" y="393750"/>
            <a:ext cx="48423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Bivariate Analysis</a:t>
            </a:r>
            <a:endParaRPr sz="2700"/>
          </a:p>
        </p:txBody>
      </p:sp>
      <p:sp>
        <p:nvSpPr>
          <p:cNvPr id="530" name="Google Shape;530;p64"/>
          <p:cNvSpPr txBox="1"/>
          <p:nvPr>
            <p:ph idx="1" type="body"/>
          </p:nvPr>
        </p:nvSpPr>
        <p:spPr>
          <a:xfrm>
            <a:off x="937775" y="1520325"/>
            <a:ext cx="7431000" cy="3253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GB" sz="1900"/>
              <a:t>Numerical and Numerical Attributes.</a:t>
            </a:r>
            <a:endParaRPr sz="1900"/>
          </a:p>
          <a:p>
            <a:pPr indent="-349250" lvl="0" marL="457200" rtl="0" algn="l">
              <a:lnSpc>
                <a:spcPct val="150000"/>
              </a:lnSpc>
              <a:spcBef>
                <a:spcPts val="0"/>
              </a:spcBef>
              <a:spcAft>
                <a:spcPts val="0"/>
              </a:spcAft>
              <a:buSzPts val="1900"/>
              <a:buChar char="❏"/>
            </a:pPr>
            <a:r>
              <a:rPr lang="en-GB" sz="1900"/>
              <a:t>Categorical and Categorical  Attributes.</a:t>
            </a:r>
            <a:endParaRPr sz="1900"/>
          </a:p>
          <a:p>
            <a:pPr indent="-349250" lvl="0" marL="457200" rtl="0" algn="l">
              <a:lnSpc>
                <a:spcPct val="150000"/>
              </a:lnSpc>
              <a:spcBef>
                <a:spcPts val="0"/>
              </a:spcBef>
              <a:spcAft>
                <a:spcPts val="0"/>
              </a:spcAft>
              <a:buSzPts val="1900"/>
              <a:buChar char="❏"/>
            </a:pPr>
            <a:r>
              <a:rPr lang="en-GB" sz="1900"/>
              <a:t>Numerical and Categorical Attributes.</a:t>
            </a:r>
            <a:endParaRPr sz="1900"/>
          </a:p>
          <a:p>
            <a:pPr indent="-349250" lvl="0" marL="457200" rtl="0" algn="l">
              <a:lnSpc>
                <a:spcPct val="150000"/>
              </a:lnSpc>
              <a:spcBef>
                <a:spcPts val="0"/>
              </a:spcBef>
              <a:spcAft>
                <a:spcPts val="0"/>
              </a:spcAft>
              <a:buSzPts val="1900"/>
              <a:buChar char="❏"/>
            </a:pPr>
            <a:r>
              <a:rPr lang="en-GB" sz="1900"/>
              <a:t>Binned and Numerical Attributes.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Effect filter="fade" transition="in">
                                      <p:cBhvr>
                                        <p:cTn dur="1000"/>
                                        <p:tgtEl>
                                          <p:spTgt spid="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animEffect filter="fade" transition="in">
                                      <p:cBhvr>
                                        <p:cTn dur="1000"/>
                                        <p:tgtEl>
                                          <p:spTgt spid="5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animEffect filter="fade" transition="in">
                                      <p:cBhvr>
                                        <p:cTn dur="1000"/>
                                        <p:tgtEl>
                                          <p:spTgt spid="5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3" st="3"/>
                                            </p:txEl>
                                          </p:spTgt>
                                        </p:tgtEl>
                                        <p:attrNameLst>
                                          <p:attrName>style.visibility</p:attrName>
                                        </p:attrNameLst>
                                      </p:cBhvr>
                                      <p:to>
                                        <p:strVal val="visible"/>
                                      </p:to>
                                    </p:set>
                                    <p:animEffect filter="fade" transition="in">
                                      <p:cBhvr>
                                        <p:cTn dur="1000"/>
                                        <p:tgtEl>
                                          <p:spTgt spid="5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1068725" y="312575"/>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Statistics : </a:t>
            </a:r>
            <a:endParaRPr sz="3000"/>
          </a:p>
          <a:p>
            <a:pPr indent="0" lvl="0" marL="0" rtl="0" algn="l">
              <a:spcBef>
                <a:spcPts val="0"/>
              </a:spcBef>
              <a:spcAft>
                <a:spcPts val="0"/>
              </a:spcAft>
              <a:buNone/>
            </a:pPr>
            <a:r>
              <a:rPr lang="en-GB" sz="2200"/>
              <a:t>Numerical and Numerical Bivariate Analysis</a:t>
            </a:r>
            <a:endParaRPr sz="2200"/>
          </a:p>
        </p:txBody>
      </p:sp>
      <p:sp>
        <p:nvSpPr>
          <p:cNvPr id="536" name="Google Shape;536;p65"/>
          <p:cNvSpPr txBox="1"/>
          <p:nvPr/>
        </p:nvSpPr>
        <p:spPr>
          <a:xfrm>
            <a:off x="1068725" y="1306625"/>
            <a:ext cx="68439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Statistic calculated: Correlation</a:t>
            </a:r>
            <a:endParaRPr sz="1900">
              <a:solidFill>
                <a:srgbClr val="FFFFFF"/>
              </a:solidFill>
              <a:latin typeface="Lato"/>
              <a:ea typeface="Lato"/>
              <a:cs typeface="Lato"/>
              <a:sym typeface="Lato"/>
            </a:endParaRPr>
          </a:p>
        </p:txBody>
      </p:sp>
      <p:sp>
        <p:nvSpPr>
          <p:cNvPr id="537" name="Google Shape;537;p65"/>
          <p:cNvSpPr txBox="1"/>
          <p:nvPr>
            <p:ph type="title"/>
          </p:nvPr>
        </p:nvSpPr>
        <p:spPr>
          <a:xfrm>
            <a:off x="1162100" y="1801575"/>
            <a:ext cx="7341300" cy="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Visualization</a:t>
            </a:r>
            <a:r>
              <a:rPr lang="en-GB" sz="3000"/>
              <a:t> :</a:t>
            </a:r>
            <a:endParaRPr sz="2200"/>
          </a:p>
        </p:txBody>
      </p:sp>
      <p:sp>
        <p:nvSpPr>
          <p:cNvPr id="538" name="Google Shape;538;p65"/>
          <p:cNvSpPr txBox="1"/>
          <p:nvPr/>
        </p:nvSpPr>
        <p:spPr>
          <a:xfrm>
            <a:off x="1378475" y="2260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Scatter Plot: </a:t>
            </a:r>
            <a:endParaRPr>
              <a:solidFill>
                <a:srgbClr val="FFFFFF"/>
              </a:solidFill>
              <a:latin typeface="Lato"/>
              <a:ea typeface="Lato"/>
              <a:cs typeface="Lato"/>
              <a:sym typeface="Lato"/>
            </a:endParaRPr>
          </a:p>
        </p:txBody>
      </p:sp>
      <p:sp>
        <p:nvSpPr>
          <p:cNvPr id="539" name="Google Shape;539;p65"/>
          <p:cNvSpPr txBox="1"/>
          <p:nvPr/>
        </p:nvSpPr>
        <p:spPr>
          <a:xfrm>
            <a:off x="5353450" y="2260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Box Plot:</a:t>
            </a:r>
            <a:endParaRPr>
              <a:solidFill>
                <a:srgbClr val="FFFFFF"/>
              </a:solidFill>
              <a:latin typeface="Lato"/>
              <a:ea typeface="Lato"/>
              <a:cs typeface="Lato"/>
              <a:sym typeface="Lato"/>
            </a:endParaRPr>
          </a:p>
        </p:txBody>
      </p:sp>
      <p:pic>
        <p:nvPicPr>
          <p:cNvPr id="540" name="Google Shape;540;p65"/>
          <p:cNvPicPr preferRelativeResize="0"/>
          <p:nvPr/>
        </p:nvPicPr>
        <p:blipFill>
          <a:blip r:embed="rId3">
            <a:alphaModFix/>
          </a:blip>
          <a:stretch>
            <a:fillRect/>
          </a:stretch>
        </p:blipFill>
        <p:spPr>
          <a:xfrm>
            <a:off x="568225" y="2668575"/>
            <a:ext cx="3680125" cy="2385225"/>
          </a:xfrm>
          <a:prstGeom prst="rect">
            <a:avLst/>
          </a:prstGeom>
          <a:noFill/>
          <a:ln>
            <a:noFill/>
          </a:ln>
        </p:spPr>
      </p:pic>
      <p:pic>
        <p:nvPicPr>
          <p:cNvPr id="541" name="Google Shape;541;p65"/>
          <p:cNvPicPr preferRelativeResize="0"/>
          <p:nvPr/>
        </p:nvPicPr>
        <p:blipFill>
          <a:blip r:embed="rId4">
            <a:alphaModFix/>
          </a:blip>
          <a:stretch>
            <a:fillRect/>
          </a:stretch>
        </p:blipFill>
        <p:spPr>
          <a:xfrm>
            <a:off x="4734888" y="2668575"/>
            <a:ext cx="3903911" cy="2385225"/>
          </a:xfrm>
          <a:prstGeom prst="rect">
            <a:avLst/>
          </a:prstGeom>
          <a:noFill/>
          <a:ln>
            <a:noFill/>
          </a:ln>
        </p:spPr>
      </p:pic>
      <p:sp>
        <p:nvSpPr>
          <p:cNvPr id="542" name="Google Shape;542;p65"/>
          <p:cNvSpPr txBox="1"/>
          <p:nvPr/>
        </p:nvSpPr>
        <p:spPr>
          <a:xfrm flipH="1" rot="-5400000">
            <a:off x="4156475" y="3685025"/>
            <a:ext cx="126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Gene Activity</a:t>
            </a:r>
            <a:endParaRPr sz="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Effect filter="fade" transition="in">
                                      <p:cBhvr>
                                        <p:cTn dur="1000"/>
                                        <p:tgtEl>
                                          <p:spTgt spid="53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1061375" y="327325"/>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Statistics : </a:t>
            </a:r>
            <a:endParaRPr sz="3000"/>
          </a:p>
          <a:p>
            <a:pPr indent="0" lvl="0" marL="0" rtl="0" algn="l">
              <a:spcBef>
                <a:spcPts val="0"/>
              </a:spcBef>
              <a:spcAft>
                <a:spcPts val="0"/>
              </a:spcAft>
              <a:buNone/>
            </a:pPr>
            <a:r>
              <a:rPr lang="en-GB" sz="2200"/>
              <a:t>Categorical and Categorical Bivariate Analysis</a:t>
            </a:r>
            <a:endParaRPr sz="2200"/>
          </a:p>
        </p:txBody>
      </p:sp>
      <p:sp>
        <p:nvSpPr>
          <p:cNvPr id="548" name="Google Shape;548;p66"/>
          <p:cNvSpPr txBox="1"/>
          <p:nvPr/>
        </p:nvSpPr>
        <p:spPr>
          <a:xfrm>
            <a:off x="1150050" y="1563700"/>
            <a:ext cx="70908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FFFFFF"/>
                </a:solidFill>
                <a:latin typeface="Lato"/>
                <a:ea typeface="Lato"/>
                <a:cs typeface="Lato"/>
                <a:sym typeface="Lato"/>
              </a:rPr>
              <a:t>Statistics used:</a:t>
            </a:r>
            <a:endParaRPr sz="1900">
              <a:solidFill>
                <a:srgbClr val="FFFFFF"/>
              </a:solidFill>
              <a:latin typeface="Lato"/>
              <a:ea typeface="Lato"/>
              <a:cs typeface="Lato"/>
              <a:sym typeface="Lato"/>
            </a:endParaRPr>
          </a:p>
          <a:p>
            <a:pPr indent="0" lvl="0" marL="457200" rtl="0" algn="l">
              <a:spcBef>
                <a:spcPts val="0"/>
              </a:spcBef>
              <a:spcAft>
                <a:spcPts val="0"/>
              </a:spcAft>
              <a:buNone/>
            </a:pPr>
            <a:r>
              <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Chi-Squared Test (returns: </a:t>
            </a:r>
            <a:r>
              <a:rPr lang="en-GB" sz="1900">
                <a:solidFill>
                  <a:schemeClr val="lt1"/>
                </a:solidFill>
                <a:latin typeface="Lato"/>
                <a:ea typeface="Lato"/>
                <a:cs typeface="Lato"/>
                <a:sym typeface="Lato"/>
              </a:rPr>
              <a:t>Chi-Squared Value &amp; Degree of Freedom</a:t>
            </a:r>
            <a:r>
              <a:rPr lang="en-GB" sz="1900">
                <a:solidFill>
                  <a:srgbClr val="FFFFFF"/>
                </a:solidFill>
                <a:latin typeface="Lato"/>
                <a:ea typeface="Lato"/>
                <a:cs typeface="Lato"/>
                <a:sym typeface="Lato"/>
              </a:rPr>
              <a:t>).</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chemeClr val="lt1"/>
                </a:solidFill>
                <a:latin typeface="Lato"/>
                <a:ea typeface="Lato"/>
                <a:cs typeface="Lato"/>
                <a:sym typeface="Lato"/>
              </a:rPr>
              <a:t>Chi-Squared Distribution (returns: </a:t>
            </a:r>
            <a:r>
              <a:rPr lang="en-GB" sz="1900">
                <a:solidFill>
                  <a:srgbClr val="FFFFFF"/>
                </a:solidFill>
                <a:latin typeface="Lato"/>
                <a:ea typeface="Lato"/>
                <a:cs typeface="Lato"/>
                <a:sym typeface="Lato"/>
              </a:rPr>
              <a:t>p-value).</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Rho value ( Rank Correlation Coefficient).</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Count.</a:t>
            </a:r>
            <a:endParaRPr sz="19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1000"/>
                                        <p:tgtEl>
                                          <p:spTgt spid="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animEffect filter="fade" transition="in">
                                      <p:cBhvr>
                                        <p:cTn dur="1000"/>
                                        <p:tgtEl>
                                          <p:spTgt spid="5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animEffect filter="fade" transition="in">
                                      <p:cBhvr>
                                        <p:cTn dur="1000"/>
                                        <p:tgtEl>
                                          <p:spTgt spid="5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animEffect filter="fade" transition="in">
                                      <p:cBhvr>
                                        <p:cTn dur="1000"/>
                                        <p:tgtEl>
                                          <p:spTgt spid="5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animEffect filter="fade" transition="in">
                                      <p:cBhvr>
                                        <p:cTn dur="1000"/>
                                        <p:tgtEl>
                                          <p:spTgt spid="5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animEffect filter="fade" transition="in">
                                      <p:cBhvr>
                                        <p:cTn dur="1000"/>
                                        <p:tgtEl>
                                          <p:spTgt spid="5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type="title"/>
          </p:nvPr>
        </p:nvSpPr>
        <p:spPr>
          <a:xfrm>
            <a:off x="1297500" y="393750"/>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Visualization:</a:t>
            </a:r>
            <a:endParaRPr sz="3000"/>
          </a:p>
          <a:p>
            <a:pPr indent="0" lvl="0" marL="0" rtl="0" algn="l">
              <a:spcBef>
                <a:spcPts val="0"/>
              </a:spcBef>
              <a:spcAft>
                <a:spcPts val="0"/>
              </a:spcAft>
              <a:buNone/>
            </a:pPr>
            <a:r>
              <a:rPr lang="en-GB" sz="3000"/>
              <a:t> </a:t>
            </a:r>
            <a:r>
              <a:rPr lang="en-GB" sz="2200"/>
              <a:t>Categorical and Categorical Bivariate Analysis.</a:t>
            </a:r>
            <a:endParaRPr sz="2200"/>
          </a:p>
        </p:txBody>
      </p:sp>
      <p:sp>
        <p:nvSpPr>
          <p:cNvPr id="554" name="Google Shape;554;p67"/>
          <p:cNvSpPr txBox="1"/>
          <p:nvPr/>
        </p:nvSpPr>
        <p:spPr>
          <a:xfrm>
            <a:off x="1297500" y="1879100"/>
            <a:ext cx="290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Stacked Bar Chart:  with Count %</a:t>
            </a:r>
            <a:endParaRPr>
              <a:solidFill>
                <a:srgbClr val="FFFFFF"/>
              </a:solidFill>
              <a:latin typeface="Lato"/>
              <a:ea typeface="Lato"/>
              <a:cs typeface="Lato"/>
              <a:sym typeface="Lato"/>
            </a:endParaRPr>
          </a:p>
        </p:txBody>
      </p:sp>
      <p:sp>
        <p:nvSpPr>
          <p:cNvPr id="555" name="Google Shape;555;p67"/>
          <p:cNvSpPr txBox="1"/>
          <p:nvPr/>
        </p:nvSpPr>
        <p:spPr>
          <a:xfrm>
            <a:off x="5353450" y="1879100"/>
            <a:ext cx="25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Stacked Bar Chart: with count</a:t>
            </a:r>
            <a:endParaRPr>
              <a:solidFill>
                <a:srgbClr val="FFFFFF"/>
              </a:solidFill>
              <a:latin typeface="Lato"/>
              <a:ea typeface="Lato"/>
              <a:cs typeface="Lato"/>
              <a:sym typeface="Lato"/>
            </a:endParaRPr>
          </a:p>
        </p:txBody>
      </p:sp>
      <p:pic>
        <p:nvPicPr>
          <p:cNvPr id="556" name="Google Shape;556;p67"/>
          <p:cNvPicPr preferRelativeResize="0"/>
          <p:nvPr/>
        </p:nvPicPr>
        <p:blipFill>
          <a:blip r:embed="rId3">
            <a:alphaModFix/>
          </a:blip>
          <a:stretch>
            <a:fillRect/>
          </a:stretch>
        </p:blipFill>
        <p:spPr>
          <a:xfrm>
            <a:off x="152400" y="2431700"/>
            <a:ext cx="4348496" cy="2559400"/>
          </a:xfrm>
          <a:prstGeom prst="rect">
            <a:avLst/>
          </a:prstGeom>
          <a:noFill/>
          <a:ln>
            <a:noFill/>
          </a:ln>
        </p:spPr>
      </p:pic>
      <p:pic>
        <p:nvPicPr>
          <p:cNvPr id="557" name="Google Shape;557;p67"/>
          <p:cNvPicPr preferRelativeResize="0"/>
          <p:nvPr/>
        </p:nvPicPr>
        <p:blipFill>
          <a:blip r:embed="rId4">
            <a:alphaModFix/>
          </a:blip>
          <a:stretch>
            <a:fillRect/>
          </a:stretch>
        </p:blipFill>
        <p:spPr>
          <a:xfrm>
            <a:off x="4653296" y="2431700"/>
            <a:ext cx="4338306" cy="25347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1053975" y="305200"/>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Statistics : </a:t>
            </a:r>
            <a:endParaRPr sz="3000"/>
          </a:p>
          <a:p>
            <a:pPr indent="0" lvl="0" marL="0" rtl="0" algn="l">
              <a:spcBef>
                <a:spcPts val="0"/>
              </a:spcBef>
              <a:spcAft>
                <a:spcPts val="0"/>
              </a:spcAft>
              <a:buNone/>
            </a:pPr>
            <a:r>
              <a:rPr lang="en-GB" sz="2200"/>
              <a:t>Categorical and Numerical Bivariate Analysis</a:t>
            </a:r>
            <a:endParaRPr sz="2200"/>
          </a:p>
        </p:txBody>
      </p:sp>
      <p:sp>
        <p:nvSpPr>
          <p:cNvPr id="563" name="Google Shape;563;p68"/>
          <p:cNvSpPr txBox="1"/>
          <p:nvPr/>
        </p:nvSpPr>
        <p:spPr>
          <a:xfrm>
            <a:off x="1053975" y="1630125"/>
            <a:ext cx="7341300" cy="223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900">
                <a:solidFill>
                  <a:srgbClr val="FFFFFF"/>
                </a:solidFill>
                <a:latin typeface="Lato"/>
                <a:ea typeface="Lato"/>
                <a:cs typeface="Lato"/>
                <a:sym typeface="Lato"/>
              </a:rPr>
              <a:t>Statistics used:</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T-test with both equal variance and unequal variance.</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Degree of Freedom.</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p-value.</a:t>
            </a:r>
            <a:endParaRPr sz="1900">
              <a:solidFill>
                <a:srgbClr val="FFFFFF"/>
              </a:solidFill>
              <a:latin typeface="Lato"/>
              <a:ea typeface="Lato"/>
              <a:cs typeface="Lato"/>
              <a:sym typeface="Lato"/>
            </a:endParaRPr>
          </a:p>
          <a:p>
            <a:pPr indent="-349250" lvl="1" marL="914400" rtl="0" algn="l">
              <a:lnSpc>
                <a:spcPct val="150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Count.</a:t>
            </a:r>
            <a:endParaRPr sz="19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xEl>
                                              <p:pRg end="0" st="0"/>
                                            </p:txEl>
                                          </p:spTgt>
                                        </p:tgtEl>
                                        <p:attrNameLst>
                                          <p:attrName>style.visibility</p:attrName>
                                        </p:attrNameLst>
                                      </p:cBhvr>
                                      <p:to>
                                        <p:strVal val="visible"/>
                                      </p:to>
                                    </p:set>
                                    <p:animEffect filter="fade" transition="in">
                                      <p:cBhvr>
                                        <p:cTn dur="1000"/>
                                        <p:tgtEl>
                                          <p:spTgt spid="5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xEl>
                                              <p:pRg end="1" st="1"/>
                                            </p:txEl>
                                          </p:spTgt>
                                        </p:tgtEl>
                                        <p:attrNameLst>
                                          <p:attrName>style.visibility</p:attrName>
                                        </p:attrNameLst>
                                      </p:cBhvr>
                                      <p:to>
                                        <p:strVal val="visible"/>
                                      </p:to>
                                    </p:set>
                                    <p:animEffect filter="fade" transition="in">
                                      <p:cBhvr>
                                        <p:cTn dur="1000"/>
                                        <p:tgtEl>
                                          <p:spTgt spid="5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xEl>
                                              <p:pRg end="2" st="2"/>
                                            </p:txEl>
                                          </p:spTgt>
                                        </p:tgtEl>
                                        <p:attrNameLst>
                                          <p:attrName>style.visibility</p:attrName>
                                        </p:attrNameLst>
                                      </p:cBhvr>
                                      <p:to>
                                        <p:strVal val="visible"/>
                                      </p:to>
                                    </p:set>
                                    <p:animEffect filter="fade" transition="in">
                                      <p:cBhvr>
                                        <p:cTn dur="1000"/>
                                        <p:tgtEl>
                                          <p:spTgt spid="5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xEl>
                                              <p:pRg end="3" st="3"/>
                                            </p:txEl>
                                          </p:spTgt>
                                        </p:tgtEl>
                                        <p:attrNameLst>
                                          <p:attrName>style.visibility</p:attrName>
                                        </p:attrNameLst>
                                      </p:cBhvr>
                                      <p:to>
                                        <p:strVal val="visible"/>
                                      </p:to>
                                    </p:set>
                                    <p:animEffect filter="fade" transition="in">
                                      <p:cBhvr>
                                        <p:cTn dur="1000"/>
                                        <p:tgtEl>
                                          <p:spTgt spid="5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xEl>
                                              <p:pRg end="4" st="4"/>
                                            </p:txEl>
                                          </p:spTgt>
                                        </p:tgtEl>
                                        <p:attrNameLst>
                                          <p:attrName>style.visibility</p:attrName>
                                        </p:attrNameLst>
                                      </p:cBhvr>
                                      <p:to>
                                        <p:strVal val="visible"/>
                                      </p:to>
                                    </p:set>
                                    <p:animEffect filter="fade" transition="in">
                                      <p:cBhvr>
                                        <p:cTn dur="1000"/>
                                        <p:tgtEl>
                                          <p:spTgt spid="5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9"/>
          <p:cNvSpPr txBox="1"/>
          <p:nvPr>
            <p:ph type="title"/>
          </p:nvPr>
        </p:nvSpPr>
        <p:spPr>
          <a:xfrm>
            <a:off x="1297500" y="393750"/>
            <a:ext cx="7341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Visualization:</a:t>
            </a:r>
            <a:endParaRPr sz="3000"/>
          </a:p>
          <a:p>
            <a:pPr indent="0" lvl="0" marL="0" rtl="0" algn="l">
              <a:spcBef>
                <a:spcPts val="0"/>
              </a:spcBef>
              <a:spcAft>
                <a:spcPts val="0"/>
              </a:spcAft>
              <a:buNone/>
            </a:pPr>
            <a:r>
              <a:rPr lang="en-GB" sz="3000"/>
              <a:t> </a:t>
            </a:r>
            <a:r>
              <a:rPr lang="en-GB" sz="2200"/>
              <a:t>Categorical and Numerical Bivariate Analysis.</a:t>
            </a:r>
            <a:endParaRPr sz="2200"/>
          </a:p>
        </p:txBody>
      </p:sp>
      <p:sp>
        <p:nvSpPr>
          <p:cNvPr id="569" name="Google Shape;569;p69"/>
          <p:cNvSpPr txBox="1"/>
          <p:nvPr/>
        </p:nvSpPr>
        <p:spPr>
          <a:xfrm>
            <a:off x="923525" y="1378225"/>
            <a:ext cx="6843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Lato"/>
              <a:buChar char="●"/>
            </a:pPr>
            <a:r>
              <a:rPr lang="en-GB" sz="1900">
                <a:solidFill>
                  <a:srgbClr val="FFFFFF"/>
                </a:solidFill>
                <a:latin typeface="Lato"/>
                <a:ea typeface="Lato"/>
                <a:cs typeface="Lato"/>
                <a:sym typeface="Lato"/>
              </a:rPr>
              <a:t>We will be using two type of plots for the visualization</a:t>
            </a:r>
            <a:r>
              <a:rPr lang="en-GB" sz="1700">
                <a:solidFill>
                  <a:srgbClr val="FFFFFF"/>
                </a:solidFill>
                <a:latin typeface="Lato"/>
                <a:ea typeface="Lato"/>
                <a:cs typeface="Lato"/>
                <a:sym typeface="Lato"/>
              </a:rPr>
              <a:t>:</a:t>
            </a:r>
            <a:endParaRPr sz="1700">
              <a:solidFill>
                <a:srgbClr val="FFFFFF"/>
              </a:solidFill>
              <a:latin typeface="Lato"/>
              <a:ea typeface="Lato"/>
              <a:cs typeface="Lato"/>
              <a:sym typeface="Lato"/>
            </a:endParaRPr>
          </a:p>
        </p:txBody>
      </p:sp>
      <p:sp>
        <p:nvSpPr>
          <p:cNvPr id="570" name="Google Shape;570;p69"/>
          <p:cNvSpPr txBox="1"/>
          <p:nvPr/>
        </p:nvSpPr>
        <p:spPr>
          <a:xfrm>
            <a:off x="1755300" y="1879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Line  Chart + Bar chart: </a:t>
            </a:r>
            <a:endParaRPr>
              <a:solidFill>
                <a:srgbClr val="FFFFFF"/>
              </a:solidFill>
              <a:latin typeface="Lato"/>
              <a:ea typeface="Lato"/>
              <a:cs typeface="Lato"/>
              <a:sym typeface="Lato"/>
            </a:endParaRPr>
          </a:p>
        </p:txBody>
      </p:sp>
      <p:sp>
        <p:nvSpPr>
          <p:cNvPr id="571" name="Google Shape;571;p69"/>
          <p:cNvSpPr txBox="1"/>
          <p:nvPr/>
        </p:nvSpPr>
        <p:spPr>
          <a:xfrm>
            <a:off x="5353450" y="1879100"/>
            <a:ext cx="221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Confidence Interval:</a:t>
            </a:r>
            <a:endParaRPr>
              <a:solidFill>
                <a:srgbClr val="FFFFFF"/>
              </a:solidFill>
              <a:latin typeface="Lato"/>
              <a:ea typeface="Lato"/>
              <a:cs typeface="Lato"/>
              <a:sym typeface="Lato"/>
            </a:endParaRPr>
          </a:p>
        </p:txBody>
      </p:sp>
      <p:pic>
        <p:nvPicPr>
          <p:cNvPr id="572" name="Google Shape;572;p69"/>
          <p:cNvPicPr preferRelativeResize="0"/>
          <p:nvPr/>
        </p:nvPicPr>
        <p:blipFill>
          <a:blip r:embed="rId3">
            <a:alphaModFix/>
          </a:blip>
          <a:stretch>
            <a:fillRect/>
          </a:stretch>
        </p:blipFill>
        <p:spPr>
          <a:xfrm>
            <a:off x="152400" y="2431700"/>
            <a:ext cx="4379601" cy="2507619"/>
          </a:xfrm>
          <a:prstGeom prst="rect">
            <a:avLst/>
          </a:prstGeom>
          <a:noFill/>
          <a:ln>
            <a:noFill/>
          </a:ln>
        </p:spPr>
      </p:pic>
      <p:pic>
        <p:nvPicPr>
          <p:cNvPr id="573" name="Google Shape;573;p69"/>
          <p:cNvPicPr preferRelativeResize="0"/>
          <p:nvPr/>
        </p:nvPicPr>
        <p:blipFill>
          <a:blip r:embed="rId4">
            <a:alphaModFix/>
          </a:blip>
          <a:stretch>
            <a:fillRect/>
          </a:stretch>
        </p:blipFill>
        <p:spPr>
          <a:xfrm>
            <a:off x="4684401" y="2431700"/>
            <a:ext cx="4307197" cy="24878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1053975" y="393750"/>
            <a:ext cx="6096900" cy="7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 Exploration:</a:t>
            </a:r>
            <a:endParaRPr/>
          </a:p>
        </p:txBody>
      </p:sp>
      <p:sp>
        <p:nvSpPr>
          <p:cNvPr id="579" name="Google Shape;579;p70"/>
          <p:cNvSpPr txBox="1"/>
          <p:nvPr>
            <p:ph idx="1" type="body"/>
          </p:nvPr>
        </p:nvSpPr>
        <p:spPr>
          <a:xfrm>
            <a:off x="1135150" y="1549575"/>
            <a:ext cx="7156500" cy="2415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GB" sz="1900"/>
              <a:t>Filters to filter out data based on categories.</a:t>
            </a:r>
            <a:endParaRPr sz="1900"/>
          </a:p>
          <a:p>
            <a:pPr indent="-349250" lvl="0" marL="457200" rtl="0" algn="l">
              <a:lnSpc>
                <a:spcPct val="150000"/>
              </a:lnSpc>
              <a:spcBef>
                <a:spcPts val="0"/>
              </a:spcBef>
              <a:spcAft>
                <a:spcPts val="0"/>
              </a:spcAft>
              <a:buSzPts val="1900"/>
              <a:buChar char="❏"/>
            </a:pPr>
            <a:r>
              <a:rPr lang="en-GB" sz="1900"/>
              <a:t>To perform one-hot encoding on the categorical attributes.</a:t>
            </a:r>
            <a:endParaRPr sz="1900"/>
          </a:p>
          <a:p>
            <a:pPr indent="-349250" lvl="0" marL="457200" rtl="0" algn="l">
              <a:lnSpc>
                <a:spcPct val="150000"/>
              </a:lnSpc>
              <a:spcBef>
                <a:spcPts val="0"/>
              </a:spcBef>
              <a:spcAft>
                <a:spcPts val="0"/>
              </a:spcAft>
              <a:buSzPts val="1900"/>
              <a:buChar char="❏"/>
            </a:pPr>
            <a:r>
              <a:rPr lang="en-GB" sz="1900"/>
              <a:t>To select top-N probes and store in the database.</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6"/>
          <p:cNvSpPr txBox="1"/>
          <p:nvPr>
            <p:ph type="title"/>
          </p:nvPr>
        </p:nvSpPr>
        <p:spPr>
          <a:xfrm>
            <a:off x="1052550" y="417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solidFill>
                  <a:srgbClr val="000000"/>
                </a:solidFill>
                <a:latin typeface="Montserrat"/>
                <a:ea typeface="Montserrat"/>
                <a:cs typeface="Montserrat"/>
                <a:sym typeface="Montserrat"/>
              </a:rPr>
              <a:t>Understanding the problem</a:t>
            </a:r>
            <a:endParaRPr sz="3300">
              <a:solidFill>
                <a:srgbClr val="000000"/>
              </a:solidFill>
              <a:latin typeface="Montserrat"/>
              <a:ea typeface="Montserrat"/>
              <a:cs typeface="Montserrat"/>
              <a:sym typeface="Montserrat"/>
            </a:endParaRPr>
          </a:p>
        </p:txBody>
      </p:sp>
      <p:sp>
        <p:nvSpPr>
          <p:cNvPr id="264" name="Google Shape;264;p26"/>
          <p:cNvSpPr txBox="1"/>
          <p:nvPr>
            <p:ph idx="1" type="body"/>
          </p:nvPr>
        </p:nvSpPr>
        <p:spPr>
          <a:xfrm>
            <a:off x="133450" y="1484325"/>
            <a:ext cx="4486200" cy="3421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rPr>
              <a:t>The scientific community is continuously trying to improve their understanding of genetic mechanisms in biological systems. With growing accessibility, still, only the minority of investigators in the life and medical sciences has the means to analyze and leverage this enormous treasure of data. </a:t>
            </a:r>
            <a:endParaRPr sz="1500">
              <a:solidFill>
                <a:srgbClr val="000000"/>
              </a:solidFill>
            </a:endParaRPr>
          </a:p>
          <a:p>
            <a:pPr indent="0" lvl="0" marL="0" rtl="0" algn="l">
              <a:spcBef>
                <a:spcPts val="1600"/>
              </a:spcBef>
              <a:spcAft>
                <a:spcPts val="1600"/>
              </a:spcAft>
              <a:buNone/>
            </a:pPr>
            <a:r>
              <a:rPr b="1" lang="en-GB" sz="1500">
                <a:solidFill>
                  <a:srgbClr val="000000"/>
                </a:solidFill>
              </a:rPr>
              <a:t>Bioada</a:t>
            </a:r>
            <a:r>
              <a:rPr lang="en-GB" sz="1500">
                <a:solidFill>
                  <a:srgbClr val="000000"/>
                </a:solidFill>
              </a:rPr>
              <a:t> is an integrated, easy to use and interactive genomics data analysis platform for the broader community of life scientists.</a:t>
            </a:r>
            <a:endParaRPr sz="15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Step 4 - Data Modeling</a:t>
            </a:r>
            <a:endParaRPr sz="2700"/>
          </a:p>
        </p:txBody>
      </p:sp>
      <p:sp>
        <p:nvSpPr>
          <p:cNvPr id="585" name="Google Shape;585;p71"/>
          <p:cNvSpPr txBox="1"/>
          <p:nvPr>
            <p:ph idx="1" type="body"/>
          </p:nvPr>
        </p:nvSpPr>
        <p:spPr>
          <a:xfrm>
            <a:off x="1014825" y="1457325"/>
            <a:ext cx="6942900" cy="29310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GB" sz="1900"/>
              <a:t>Classification and regression models</a:t>
            </a:r>
            <a:endParaRPr sz="1900"/>
          </a:p>
          <a:p>
            <a:pPr indent="-349250" lvl="0" marL="457200" rtl="0" algn="l">
              <a:lnSpc>
                <a:spcPct val="150000"/>
              </a:lnSpc>
              <a:spcBef>
                <a:spcPts val="0"/>
              </a:spcBef>
              <a:spcAft>
                <a:spcPts val="0"/>
              </a:spcAft>
              <a:buSzPts val="1900"/>
              <a:buChar char="❏"/>
            </a:pPr>
            <a:r>
              <a:rPr lang="en-GB" sz="1900"/>
              <a:t>Automated variable selection</a:t>
            </a:r>
            <a:endParaRPr sz="1900"/>
          </a:p>
          <a:p>
            <a:pPr indent="-349250" lvl="0" marL="457200" rtl="0" algn="l">
              <a:lnSpc>
                <a:spcPct val="150000"/>
              </a:lnSpc>
              <a:spcBef>
                <a:spcPts val="0"/>
              </a:spcBef>
              <a:spcAft>
                <a:spcPts val="0"/>
              </a:spcAft>
              <a:buSzPts val="1900"/>
              <a:buChar char="❏"/>
            </a:pPr>
            <a:r>
              <a:rPr lang="en-GB" sz="1900"/>
              <a:t>Federated Machine Learning</a:t>
            </a:r>
            <a:endParaRPr sz="1900"/>
          </a:p>
          <a:p>
            <a:pPr indent="-349250" lvl="0" marL="457200" rtl="0" algn="l">
              <a:lnSpc>
                <a:spcPct val="150000"/>
              </a:lnSpc>
              <a:spcBef>
                <a:spcPts val="0"/>
              </a:spcBef>
              <a:spcAft>
                <a:spcPts val="0"/>
              </a:spcAft>
              <a:buSzPts val="1900"/>
              <a:buChar char="❏"/>
            </a:pPr>
            <a:r>
              <a:rPr lang="en-GB" sz="1900"/>
              <a:t>Save model </a:t>
            </a:r>
            <a:endParaRPr sz="1900"/>
          </a:p>
          <a:p>
            <a:pPr indent="-349250" lvl="0" marL="457200" rtl="0" algn="l">
              <a:lnSpc>
                <a:spcPct val="150000"/>
              </a:lnSpc>
              <a:spcBef>
                <a:spcPts val="0"/>
              </a:spcBef>
              <a:spcAft>
                <a:spcPts val="0"/>
              </a:spcAft>
              <a:buSzPts val="1900"/>
              <a:buChar char="❏"/>
            </a:pPr>
            <a:r>
              <a:rPr lang="en-GB" sz="1900"/>
              <a:t>Generate model script in Java, SQL, Python and VB.</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Effect filter="fade" transition="in">
                                      <p:cBhvr>
                                        <p:cTn dur="1000"/>
                                        <p:tgtEl>
                                          <p:spTgt spid="5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animEffect filter="fade" transition="in">
                                      <p:cBhvr>
                                        <p:cTn dur="1000"/>
                                        <p:tgtEl>
                                          <p:spTgt spid="5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2" st="2"/>
                                            </p:txEl>
                                          </p:spTgt>
                                        </p:tgtEl>
                                        <p:attrNameLst>
                                          <p:attrName>style.visibility</p:attrName>
                                        </p:attrNameLst>
                                      </p:cBhvr>
                                      <p:to>
                                        <p:strVal val="visible"/>
                                      </p:to>
                                    </p:set>
                                    <p:animEffect filter="fade" transition="in">
                                      <p:cBhvr>
                                        <p:cTn dur="1000"/>
                                        <p:tgtEl>
                                          <p:spTgt spid="5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3" st="3"/>
                                            </p:txEl>
                                          </p:spTgt>
                                        </p:tgtEl>
                                        <p:attrNameLst>
                                          <p:attrName>style.visibility</p:attrName>
                                        </p:attrNameLst>
                                      </p:cBhvr>
                                      <p:to>
                                        <p:strVal val="visible"/>
                                      </p:to>
                                    </p:set>
                                    <p:animEffect filter="fade" transition="in">
                                      <p:cBhvr>
                                        <p:cTn dur="1000"/>
                                        <p:tgtEl>
                                          <p:spTgt spid="5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4" st="4"/>
                                            </p:txEl>
                                          </p:spTgt>
                                        </p:tgtEl>
                                        <p:attrNameLst>
                                          <p:attrName>style.visibility</p:attrName>
                                        </p:attrNameLst>
                                      </p:cBhvr>
                                      <p:to>
                                        <p:strVal val="visible"/>
                                      </p:to>
                                    </p:set>
                                    <p:animEffect filter="fade" transition="in">
                                      <p:cBhvr>
                                        <p:cTn dur="1000"/>
                                        <p:tgtEl>
                                          <p:spTgt spid="5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2"/>
          <p:cNvSpPr txBox="1"/>
          <p:nvPr>
            <p:ph type="title"/>
          </p:nvPr>
        </p:nvSpPr>
        <p:spPr>
          <a:xfrm>
            <a:off x="1051425" y="525698"/>
            <a:ext cx="7629600" cy="7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Modelling Algorithm - XGBoost</a:t>
            </a:r>
            <a:endParaRPr sz="2700"/>
          </a:p>
        </p:txBody>
      </p:sp>
      <p:sp>
        <p:nvSpPr>
          <p:cNvPr id="591" name="Google Shape;591;p72"/>
          <p:cNvSpPr txBox="1"/>
          <p:nvPr>
            <p:ph idx="1" type="body"/>
          </p:nvPr>
        </p:nvSpPr>
        <p:spPr>
          <a:xfrm>
            <a:off x="1051425" y="1601925"/>
            <a:ext cx="7971300" cy="34203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Font typeface="Lato"/>
              <a:buChar char="❏"/>
            </a:pPr>
            <a:r>
              <a:rPr lang="en-GB" sz="2100"/>
              <a:t> Implementation of Gradient Boosting Decision Tree Algorithm.</a:t>
            </a:r>
            <a:endParaRPr sz="2100"/>
          </a:p>
          <a:p>
            <a:pPr indent="-361950" lvl="0" marL="457200" rtl="0" algn="l">
              <a:lnSpc>
                <a:spcPct val="150000"/>
              </a:lnSpc>
              <a:spcBef>
                <a:spcPts val="0"/>
              </a:spcBef>
              <a:spcAft>
                <a:spcPts val="0"/>
              </a:spcAft>
              <a:buSzPts val="2100"/>
              <a:buFont typeface="Lato"/>
              <a:buChar char="❏"/>
            </a:pPr>
            <a:r>
              <a:rPr lang="en-GB" sz="2100"/>
              <a:t>Input Parameters are </a:t>
            </a:r>
            <a:endParaRPr sz="2100"/>
          </a:p>
          <a:p>
            <a:pPr indent="0" lvl="0" marL="88900" rtl="0" algn="l">
              <a:lnSpc>
                <a:spcPct val="150000"/>
              </a:lnSpc>
              <a:spcBef>
                <a:spcPts val="0"/>
              </a:spcBef>
              <a:spcAft>
                <a:spcPts val="0"/>
              </a:spcAft>
              <a:buSzPts val="2200"/>
              <a:buNone/>
            </a:pPr>
            <a:r>
              <a:rPr lang="en-GB" sz="2100"/>
              <a:t>         </a:t>
            </a:r>
            <a:r>
              <a:rPr lang="en-GB" sz="1900"/>
              <a:t>1. Independent &amp; Dependent Variables (Train Set)</a:t>
            </a:r>
            <a:endParaRPr sz="1900"/>
          </a:p>
          <a:p>
            <a:pPr indent="0" lvl="0" marL="88900" rtl="0" algn="l">
              <a:lnSpc>
                <a:spcPct val="150000"/>
              </a:lnSpc>
              <a:spcBef>
                <a:spcPts val="0"/>
              </a:spcBef>
              <a:spcAft>
                <a:spcPts val="0"/>
              </a:spcAft>
              <a:buSzPts val="2200"/>
              <a:buNone/>
            </a:pPr>
            <a:r>
              <a:rPr lang="en-GB" sz="1900"/>
              <a:t>          2. Loss Function (RMSE for Regression &amp; Log Loss for Classification)</a:t>
            </a:r>
            <a:endParaRPr sz="1900"/>
          </a:p>
          <a:p>
            <a:pPr indent="0" lvl="0" marL="88900" rtl="0" algn="l">
              <a:lnSpc>
                <a:spcPct val="150000"/>
              </a:lnSpc>
              <a:spcBef>
                <a:spcPts val="0"/>
              </a:spcBef>
              <a:spcAft>
                <a:spcPts val="0"/>
              </a:spcAft>
              <a:buSzPts val="2200"/>
              <a:buNone/>
            </a:pPr>
            <a:r>
              <a:rPr lang="en-GB" sz="1900"/>
              <a:t>          3. Number of iterations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Effect filter="fade" transition="in">
                                      <p:cBhvr>
                                        <p:cTn dur="1000"/>
                                        <p:tgtEl>
                                          <p:spTgt spid="5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animEffect filter="fade" transition="in">
                                      <p:cBhvr>
                                        <p:cTn dur="1000"/>
                                        <p:tgtEl>
                                          <p:spTgt spid="5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2" st="2"/>
                                            </p:txEl>
                                          </p:spTgt>
                                        </p:tgtEl>
                                        <p:attrNameLst>
                                          <p:attrName>style.visibility</p:attrName>
                                        </p:attrNameLst>
                                      </p:cBhvr>
                                      <p:to>
                                        <p:strVal val="visible"/>
                                      </p:to>
                                    </p:set>
                                    <p:animEffect filter="fade" transition="in">
                                      <p:cBhvr>
                                        <p:cTn dur="1000"/>
                                        <p:tgtEl>
                                          <p:spTgt spid="5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3" st="3"/>
                                            </p:txEl>
                                          </p:spTgt>
                                        </p:tgtEl>
                                        <p:attrNameLst>
                                          <p:attrName>style.visibility</p:attrName>
                                        </p:attrNameLst>
                                      </p:cBhvr>
                                      <p:to>
                                        <p:strVal val="visible"/>
                                      </p:to>
                                    </p:set>
                                    <p:animEffect filter="fade" transition="in">
                                      <p:cBhvr>
                                        <p:cTn dur="1000"/>
                                        <p:tgtEl>
                                          <p:spTgt spid="5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4" st="4"/>
                                            </p:txEl>
                                          </p:spTgt>
                                        </p:tgtEl>
                                        <p:attrNameLst>
                                          <p:attrName>style.visibility</p:attrName>
                                        </p:attrNameLst>
                                      </p:cBhvr>
                                      <p:to>
                                        <p:strVal val="visible"/>
                                      </p:to>
                                    </p:set>
                                    <p:animEffect filter="fade" transition="in">
                                      <p:cBhvr>
                                        <p:cTn dur="1000"/>
                                        <p:tgtEl>
                                          <p:spTgt spid="5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3"/>
          <p:cNvSpPr txBox="1"/>
          <p:nvPr>
            <p:ph type="title"/>
          </p:nvPr>
        </p:nvSpPr>
        <p:spPr>
          <a:xfrm>
            <a:off x="1068750" y="337699"/>
            <a:ext cx="7629600" cy="67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Gradient Boosting Algorithm</a:t>
            </a:r>
            <a:r>
              <a:rPr lang="en-GB" sz="3700"/>
              <a:t> </a:t>
            </a:r>
            <a:endParaRPr sz="3700"/>
          </a:p>
        </p:txBody>
      </p:sp>
      <p:pic>
        <p:nvPicPr>
          <p:cNvPr descr="Image for post" id="597" name="Google Shape;597;p73"/>
          <p:cNvPicPr preferRelativeResize="0"/>
          <p:nvPr/>
        </p:nvPicPr>
        <p:blipFill rotWithShape="1">
          <a:blip r:embed="rId3">
            <a:alphaModFix/>
          </a:blip>
          <a:srcRect b="0" l="0" r="0" t="0"/>
          <a:stretch/>
        </p:blipFill>
        <p:spPr>
          <a:xfrm>
            <a:off x="2169622" y="1046955"/>
            <a:ext cx="4239492" cy="39604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4"/>
          <p:cNvSpPr txBox="1"/>
          <p:nvPr>
            <p:ph idx="1" type="body"/>
          </p:nvPr>
        </p:nvSpPr>
        <p:spPr>
          <a:xfrm>
            <a:off x="1113825" y="967200"/>
            <a:ext cx="7567200" cy="2626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Lato"/>
              <a:buChar char="❏"/>
            </a:pPr>
            <a:r>
              <a:rPr lang="en-GB" sz="2100"/>
              <a:t>We create a Base Model for the input Data.</a:t>
            </a:r>
            <a:endParaRPr sz="2100"/>
          </a:p>
          <a:p>
            <a:pPr indent="-361950" lvl="0" marL="457200" rtl="0" algn="l">
              <a:lnSpc>
                <a:spcPct val="115000"/>
              </a:lnSpc>
              <a:spcBef>
                <a:spcPts val="0"/>
              </a:spcBef>
              <a:spcAft>
                <a:spcPts val="0"/>
              </a:spcAft>
              <a:buSzPts val="2100"/>
              <a:buFont typeface="Lato"/>
              <a:buChar char="❏"/>
            </a:pPr>
            <a:r>
              <a:rPr lang="en-GB" sz="2100"/>
              <a:t>Consider Example of regression model using MSE as the Loss function.</a:t>
            </a:r>
            <a:endParaRPr sz="2100"/>
          </a:p>
          <a:p>
            <a:pPr indent="-228600" lvl="0" marL="457200" rtl="0" algn="l">
              <a:lnSpc>
                <a:spcPct val="115000"/>
              </a:lnSpc>
              <a:spcBef>
                <a:spcPts val="0"/>
              </a:spcBef>
              <a:spcAft>
                <a:spcPts val="0"/>
              </a:spcAft>
              <a:buSzPts val="2200"/>
              <a:buFont typeface="Lato"/>
              <a:buNone/>
            </a:pPr>
            <a:br>
              <a:rPr lang="en-GB" sz="2100"/>
            </a:br>
            <a:endParaRPr sz="2100"/>
          </a:p>
          <a:p>
            <a:pPr indent="0" lvl="1" marL="546100" rtl="0" algn="l">
              <a:lnSpc>
                <a:spcPct val="115000"/>
              </a:lnSpc>
              <a:spcBef>
                <a:spcPts val="1600"/>
              </a:spcBef>
              <a:spcAft>
                <a:spcPts val="0"/>
              </a:spcAft>
              <a:buSzPts val="2200"/>
              <a:buNone/>
            </a:pPr>
            <a:r>
              <a:t/>
            </a:r>
            <a:endParaRPr sz="2100"/>
          </a:p>
          <a:p>
            <a:pPr indent="0" lvl="1" marL="546100" rtl="0" algn="l">
              <a:lnSpc>
                <a:spcPct val="115000"/>
              </a:lnSpc>
              <a:spcBef>
                <a:spcPts val="1600"/>
              </a:spcBef>
              <a:spcAft>
                <a:spcPts val="0"/>
              </a:spcAft>
              <a:buSzPts val="2200"/>
              <a:buNone/>
            </a:pPr>
            <a:r>
              <a:t/>
            </a:r>
            <a:endParaRPr sz="2100"/>
          </a:p>
        </p:txBody>
      </p:sp>
      <p:pic>
        <p:nvPicPr>
          <p:cNvPr descr="Text&#10;&#10;Description automatically generated" id="603" name="Google Shape;603;p74"/>
          <p:cNvPicPr preferRelativeResize="0"/>
          <p:nvPr/>
        </p:nvPicPr>
        <p:blipFill rotWithShape="1">
          <a:blip r:embed="rId3">
            <a:alphaModFix/>
          </a:blip>
          <a:srcRect b="0" l="0" r="0" t="0"/>
          <a:stretch/>
        </p:blipFill>
        <p:spPr>
          <a:xfrm>
            <a:off x="2878735" y="2909225"/>
            <a:ext cx="3097530" cy="645507"/>
          </a:xfrm>
          <a:prstGeom prst="rect">
            <a:avLst/>
          </a:prstGeom>
          <a:noFill/>
          <a:ln>
            <a:noFill/>
          </a:ln>
        </p:spPr>
      </p:pic>
      <p:pic>
        <p:nvPicPr>
          <p:cNvPr descr="Text&#10;&#10;Description automatically generated" id="604" name="Google Shape;604;p74"/>
          <p:cNvPicPr preferRelativeResize="0"/>
          <p:nvPr/>
        </p:nvPicPr>
        <p:blipFill rotWithShape="1">
          <a:blip r:embed="rId4">
            <a:alphaModFix/>
          </a:blip>
          <a:srcRect b="0" l="0" r="0" t="0"/>
          <a:stretch/>
        </p:blipFill>
        <p:spPr>
          <a:xfrm>
            <a:off x="3169112" y="2212043"/>
            <a:ext cx="2516794" cy="645507"/>
          </a:xfrm>
          <a:prstGeom prst="rect">
            <a:avLst/>
          </a:prstGeom>
          <a:noFill/>
          <a:ln>
            <a:noFill/>
          </a:ln>
        </p:spPr>
      </p:pic>
      <p:sp>
        <p:nvSpPr>
          <p:cNvPr id="605" name="Google Shape;605;p74"/>
          <p:cNvSpPr txBox="1"/>
          <p:nvPr/>
        </p:nvSpPr>
        <p:spPr>
          <a:xfrm>
            <a:off x="1051425" y="3593500"/>
            <a:ext cx="7928100" cy="1456500"/>
          </a:xfrm>
          <a:prstGeom prst="rect">
            <a:avLst/>
          </a:prstGeom>
          <a:noFill/>
          <a:ln>
            <a:noFill/>
          </a:ln>
        </p:spPr>
        <p:txBody>
          <a:bodyPr anchorCtr="0" anchor="t" bIns="91425" lIns="91425" spcFirstLastPara="1" rIns="91425" wrap="square" tIns="91425">
            <a:spAutoFit/>
          </a:bodyPr>
          <a:lstStyle/>
          <a:p>
            <a:pPr indent="0" lvl="1" marL="546100" rtl="0" algn="l">
              <a:lnSpc>
                <a:spcPct val="115000"/>
              </a:lnSpc>
              <a:spcBef>
                <a:spcPts val="1600"/>
              </a:spcBef>
              <a:spcAft>
                <a:spcPts val="0"/>
              </a:spcAft>
              <a:buClr>
                <a:srgbClr val="000000"/>
              </a:buClr>
              <a:buSzPts val="2200"/>
              <a:buFont typeface="Arial"/>
              <a:buNone/>
            </a:pPr>
            <a:r>
              <a:rPr lang="en-GB" sz="2100">
                <a:solidFill>
                  <a:schemeClr val="lt1"/>
                </a:solidFill>
                <a:latin typeface="Lato"/>
                <a:ea typeface="Lato"/>
                <a:cs typeface="Lato"/>
                <a:sym typeface="Lato"/>
              </a:rPr>
              <a:t>Y is the true/observed value ( Available from Input Data)</a:t>
            </a:r>
            <a:endParaRPr sz="2100">
              <a:solidFill>
                <a:schemeClr val="lt1"/>
              </a:solidFill>
              <a:latin typeface="Lato"/>
              <a:ea typeface="Lato"/>
              <a:cs typeface="Lato"/>
              <a:sym typeface="Lato"/>
            </a:endParaRPr>
          </a:p>
          <a:p>
            <a:pPr indent="0" lvl="1" marL="546100" rtl="0" algn="l">
              <a:lnSpc>
                <a:spcPct val="115000"/>
              </a:lnSpc>
              <a:spcBef>
                <a:spcPts val="1600"/>
              </a:spcBef>
              <a:spcAft>
                <a:spcPts val="0"/>
              </a:spcAft>
              <a:buClr>
                <a:srgbClr val="000000"/>
              </a:buClr>
              <a:buSzPts val="2200"/>
              <a:buFont typeface="Arial"/>
              <a:buNone/>
            </a:pPr>
            <a:r>
              <a:rPr lang="en-GB" sz="2100">
                <a:solidFill>
                  <a:schemeClr val="lt1"/>
                </a:solidFill>
                <a:latin typeface="Lato"/>
                <a:ea typeface="Lato"/>
                <a:cs typeface="Lato"/>
                <a:sym typeface="Lato"/>
              </a:rPr>
              <a:t>F(x) is the Expected value and calculated by equating the first order derivative of Loss function to Zero. </a:t>
            </a:r>
            <a:endParaRPr>
              <a:latin typeface="Lato"/>
              <a:ea typeface="Lato"/>
              <a:cs typeface="Lato"/>
              <a:sym typeface="Lato"/>
            </a:endParaRPr>
          </a:p>
        </p:txBody>
      </p:sp>
      <p:sp>
        <p:nvSpPr>
          <p:cNvPr id="606" name="Google Shape;606;p74"/>
          <p:cNvSpPr txBox="1"/>
          <p:nvPr>
            <p:ph type="title"/>
          </p:nvPr>
        </p:nvSpPr>
        <p:spPr>
          <a:xfrm>
            <a:off x="1068750" y="337699"/>
            <a:ext cx="7629600" cy="67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Gradient Boosting Algorithm</a:t>
            </a:r>
            <a:r>
              <a:rPr lang="en-GB" sz="3700"/>
              <a:t> </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animEffect filter="fade" transition="in">
                                      <p:cBhvr>
                                        <p:cTn dur="1000"/>
                                        <p:tgtEl>
                                          <p:spTgt spid="6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1" st="1"/>
                                            </p:txEl>
                                          </p:spTgt>
                                        </p:tgtEl>
                                        <p:attrNameLst>
                                          <p:attrName>style.visibility</p:attrName>
                                        </p:attrNameLst>
                                      </p:cBhvr>
                                      <p:to>
                                        <p:strVal val="visible"/>
                                      </p:to>
                                    </p:set>
                                    <p:animEffect filter="fade" transition="in">
                                      <p:cBhvr>
                                        <p:cTn dur="1000"/>
                                        <p:tgtEl>
                                          <p:spTgt spid="6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2" st="2"/>
                                            </p:txEl>
                                          </p:spTgt>
                                        </p:tgtEl>
                                        <p:attrNameLst>
                                          <p:attrName>style.visibility</p:attrName>
                                        </p:attrNameLst>
                                      </p:cBhvr>
                                      <p:to>
                                        <p:strVal val="visible"/>
                                      </p:to>
                                    </p:set>
                                    <p:animEffect filter="fade" transition="in">
                                      <p:cBhvr>
                                        <p:cTn dur="1000"/>
                                        <p:tgtEl>
                                          <p:spTgt spid="6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3" st="3"/>
                                            </p:txEl>
                                          </p:spTgt>
                                        </p:tgtEl>
                                        <p:attrNameLst>
                                          <p:attrName>style.visibility</p:attrName>
                                        </p:attrNameLst>
                                      </p:cBhvr>
                                      <p:to>
                                        <p:strVal val="visible"/>
                                      </p:to>
                                    </p:set>
                                    <p:animEffect filter="fade" transition="in">
                                      <p:cBhvr>
                                        <p:cTn dur="1000"/>
                                        <p:tgtEl>
                                          <p:spTgt spid="6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4" st="4"/>
                                            </p:txEl>
                                          </p:spTgt>
                                        </p:tgtEl>
                                        <p:attrNameLst>
                                          <p:attrName>style.visibility</p:attrName>
                                        </p:attrNameLst>
                                      </p:cBhvr>
                                      <p:to>
                                        <p:strVal val="visible"/>
                                      </p:to>
                                    </p:set>
                                    <p:animEffect filter="fade" transition="in">
                                      <p:cBhvr>
                                        <p:cTn dur="1000"/>
                                        <p:tgtEl>
                                          <p:spTgt spid="6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Effect filter="fade" transition="in">
                                      <p:cBhvr>
                                        <p:cTn dur="1000"/>
                                        <p:tgtEl>
                                          <p:spTgt spid="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animEffect filter="fade" transition="in">
                                      <p:cBhvr>
                                        <p:cTn dur="1000"/>
                                        <p:tgtEl>
                                          <p:spTgt spid="60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5"/>
          <p:cNvSpPr txBox="1"/>
          <p:nvPr>
            <p:ph idx="1" type="body"/>
          </p:nvPr>
        </p:nvSpPr>
        <p:spPr>
          <a:xfrm>
            <a:off x="1106925" y="1125675"/>
            <a:ext cx="7943100" cy="10998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Font typeface="Lato"/>
              <a:buChar char="❏"/>
            </a:pPr>
            <a:r>
              <a:rPr lang="en-GB" sz="2100"/>
              <a:t>Compute the Pseudo residuals at each step.</a:t>
            </a:r>
            <a:br>
              <a:rPr lang="en-GB" sz="2100"/>
            </a:br>
            <a:br>
              <a:rPr lang="en-GB" sz="2100"/>
            </a:br>
            <a:endParaRPr sz="2100"/>
          </a:p>
        </p:txBody>
      </p:sp>
      <p:pic>
        <p:nvPicPr>
          <p:cNvPr descr="Diagram&#10;&#10;Description automatically generated" id="612" name="Google Shape;612;p75"/>
          <p:cNvPicPr preferRelativeResize="0"/>
          <p:nvPr/>
        </p:nvPicPr>
        <p:blipFill rotWithShape="1">
          <a:blip r:embed="rId3">
            <a:alphaModFix/>
          </a:blip>
          <a:srcRect b="0" l="0" r="0" t="0"/>
          <a:stretch/>
        </p:blipFill>
        <p:spPr>
          <a:xfrm>
            <a:off x="2333161" y="1611224"/>
            <a:ext cx="4477682" cy="511200"/>
          </a:xfrm>
          <a:prstGeom prst="rect">
            <a:avLst/>
          </a:prstGeom>
          <a:noFill/>
          <a:ln>
            <a:noFill/>
          </a:ln>
        </p:spPr>
      </p:pic>
      <p:sp>
        <p:nvSpPr>
          <p:cNvPr id="613" name="Google Shape;613;p75"/>
          <p:cNvSpPr txBox="1"/>
          <p:nvPr/>
        </p:nvSpPr>
        <p:spPr>
          <a:xfrm>
            <a:off x="1106925" y="2190750"/>
            <a:ext cx="8037000" cy="2932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GB" sz="2100">
                <a:solidFill>
                  <a:schemeClr val="lt1"/>
                </a:solidFill>
                <a:latin typeface="Lato"/>
                <a:ea typeface="Lato"/>
                <a:cs typeface="Lato"/>
                <a:sym typeface="Lato"/>
              </a:rPr>
              <a:t>For the previous example, the pseudo residual is = (y – F(x))</a:t>
            </a:r>
            <a:endParaRPr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Font typeface="Lato"/>
              <a:buChar char="❏"/>
            </a:pPr>
            <a:r>
              <a:rPr lang="en-GB" sz="2100" u="sng">
                <a:solidFill>
                  <a:schemeClr val="lt1"/>
                </a:solidFill>
                <a:latin typeface="Lato"/>
                <a:ea typeface="Lato"/>
                <a:cs typeface="Lato"/>
                <a:sym typeface="Lato"/>
              </a:rPr>
              <a:t>Fit</a:t>
            </a:r>
            <a:r>
              <a:rPr lang="en-GB" sz="2100">
                <a:solidFill>
                  <a:schemeClr val="lt1"/>
                </a:solidFill>
                <a:latin typeface="Lato"/>
                <a:ea typeface="Lato"/>
                <a:cs typeface="Lato"/>
                <a:sym typeface="Lato"/>
              </a:rPr>
              <a:t>: The base model(a Decision Tree)</a:t>
            </a:r>
            <a:endParaRPr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Font typeface="Lato"/>
              <a:buChar char="❏"/>
            </a:pPr>
            <a:r>
              <a:rPr lang="en-GB" sz="2100" u="sng">
                <a:solidFill>
                  <a:schemeClr val="lt1"/>
                </a:solidFill>
                <a:latin typeface="Lato"/>
                <a:ea typeface="Lato"/>
                <a:cs typeface="Lato"/>
                <a:sym typeface="Lato"/>
              </a:rPr>
              <a:t>Predictions</a:t>
            </a:r>
            <a:r>
              <a:rPr lang="en-GB" sz="2100">
                <a:solidFill>
                  <a:schemeClr val="lt1"/>
                </a:solidFill>
                <a:latin typeface="Lato"/>
                <a:ea typeface="Lato"/>
                <a:cs typeface="Lato"/>
                <a:sym typeface="Lato"/>
              </a:rPr>
              <a:t>: pseudo residuals.</a:t>
            </a:r>
            <a:endParaRPr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Font typeface="Lato"/>
              <a:buChar char="❏"/>
            </a:pPr>
            <a:r>
              <a:rPr lang="en-GB" sz="2100" u="sng">
                <a:solidFill>
                  <a:schemeClr val="lt1"/>
                </a:solidFill>
                <a:latin typeface="Lato"/>
                <a:ea typeface="Lato"/>
                <a:cs typeface="Lato"/>
                <a:sym typeface="Lato"/>
              </a:rPr>
              <a:t>Given</a:t>
            </a:r>
            <a:r>
              <a:rPr lang="en-GB" sz="2100">
                <a:solidFill>
                  <a:schemeClr val="lt1"/>
                </a:solidFill>
                <a:latin typeface="Lato"/>
                <a:ea typeface="Lato"/>
                <a:cs typeface="Lato"/>
                <a:sym typeface="Lato"/>
              </a:rPr>
              <a:t>: Learning rate from the previous output predictions.</a:t>
            </a:r>
            <a:endParaRPr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Font typeface="Lato"/>
              <a:buChar char="❏"/>
            </a:pPr>
            <a:r>
              <a:rPr lang="en-GB" sz="2100" u="sng">
                <a:solidFill>
                  <a:schemeClr val="lt1"/>
                </a:solidFill>
                <a:latin typeface="Lato"/>
                <a:ea typeface="Lato"/>
                <a:cs typeface="Lato"/>
                <a:sym typeface="Lato"/>
              </a:rPr>
              <a:t>Iterate</a:t>
            </a:r>
            <a:r>
              <a:rPr lang="en-GB" sz="2100">
                <a:solidFill>
                  <a:schemeClr val="lt1"/>
                </a:solidFill>
                <a:latin typeface="Lato"/>
                <a:ea typeface="Lato"/>
                <a:cs typeface="Lato"/>
                <a:sym typeface="Lato"/>
              </a:rPr>
              <a:t>: M times until the required number of models are built.</a:t>
            </a:r>
            <a:endParaRPr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Font typeface="Lato"/>
              <a:buChar char="❏"/>
            </a:pPr>
            <a:r>
              <a:rPr lang="en-GB" sz="2100" u="sng">
                <a:solidFill>
                  <a:schemeClr val="lt1"/>
                </a:solidFill>
                <a:latin typeface="Lato"/>
                <a:ea typeface="Lato"/>
                <a:cs typeface="Lato"/>
                <a:sym typeface="Lato"/>
              </a:rPr>
              <a:t>Final prediction</a:t>
            </a:r>
            <a:r>
              <a:rPr lang="en-GB" sz="2100">
                <a:solidFill>
                  <a:schemeClr val="lt1"/>
                </a:solidFill>
                <a:latin typeface="Lato"/>
                <a:ea typeface="Lato"/>
                <a:cs typeface="Lato"/>
                <a:sym typeface="Lato"/>
              </a:rPr>
              <a:t>: The additive sum of all previous predictions.</a:t>
            </a:r>
            <a:endParaRPr>
              <a:latin typeface="Lato"/>
              <a:ea typeface="Lato"/>
              <a:cs typeface="Lato"/>
              <a:sym typeface="Lato"/>
            </a:endParaRPr>
          </a:p>
        </p:txBody>
      </p:sp>
      <p:sp>
        <p:nvSpPr>
          <p:cNvPr id="614" name="Google Shape;614;p75"/>
          <p:cNvSpPr txBox="1"/>
          <p:nvPr>
            <p:ph type="title"/>
          </p:nvPr>
        </p:nvSpPr>
        <p:spPr>
          <a:xfrm>
            <a:off x="1068750" y="337699"/>
            <a:ext cx="7629600" cy="67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Gradient Boosting Algorithm</a:t>
            </a:r>
            <a:r>
              <a:rPr lang="en-GB" sz="3700"/>
              <a:t> </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1000"/>
                                        <p:tgtEl>
                                          <p:spTgt spid="6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animEffect filter="fade" transition="in">
                                      <p:cBhvr>
                                        <p:cTn dur="1000"/>
                                        <p:tgtEl>
                                          <p:spTgt spid="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1" st="1"/>
                                            </p:txEl>
                                          </p:spTgt>
                                        </p:tgtEl>
                                        <p:attrNameLst>
                                          <p:attrName>style.visibility</p:attrName>
                                        </p:attrNameLst>
                                      </p:cBhvr>
                                      <p:to>
                                        <p:strVal val="visible"/>
                                      </p:to>
                                    </p:set>
                                    <p:animEffect filter="fade" transition="in">
                                      <p:cBhvr>
                                        <p:cTn dur="1000"/>
                                        <p:tgtEl>
                                          <p:spTgt spid="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2" st="2"/>
                                            </p:txEl>
                                          </p:spTgt>
                                        </p:tgtEl>
                                        <p:attrNameLst>
                                          <p:attrName>style.visibility</p:attrName>
                                        </p:attrNameLst>
                                      </p:cBhvr>
                                      <p:to>
                                        <p:strVal val="visible"/>
                                      </p:to>
                                    </p:set>
                                    <p:animEffect filter="fade" transition="in">
                                      <p:cBhvr>
                                        <p:cTn dur="1000"/>
                                        <p:tgtEl>
                                          <p:spTgt spid="6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3" st="3"/>
                                            </p:txEl>
                                          </p:spTgt>
                                        </p:tgtEl>
                                        <p:attrNameLst>
                                          <p:attrName>style.visibility</p:attrName>
                                        </p:attrNameLst>
                                      </p:cBhvr>
                                      <p:to>
                                        <p:strVal val="visible"/>
                                      </p:to>
                                    </p:set>
                                    <p:animEffect filter="fade" transition="in">
                                      <p:cBhvr>
                                        <p:cTn dur="1000"/>
                                        <p:tgtEl>
                                          <p:spTgt spid="6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4" st="4"/>
                                            </p:txEl>
                                          </p:spTgt>
                                        </p:tgtEl>
                                        <p:attrNameLst>
                                          <p:attrName>style.visibility</p:attrName>
                                        </p:attrNameLst>
                                      </p:cBhvr>
                                      <p:to>
                                        <p:strVal val="visible"/>
                                      </p:to>
                                    </p:set>
                                    <p:animEffect filter="fade" transition="in">
                                      <p:cBhvr>
                                        <p:cTn dur="1000"/>
                                        <p:tgtEl>
                                          <p:spTgt spid="6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5" st="5"/>
                                            </p:txEl>
                                          </p:spTgt>
                                        </p:tgtEl>
                                        <p:attrNameLst>
                                          <p:attrName>style.visibility</p:attrName>
                                        </p:attrNameLst>
                                      </p:cBhvr>
                                      <p:to>
                                        <p:strVal val="visible"/>
                                      </p:to>
                                    </p:set>
                                    <p:animEffect filter="fade" transition="in">
                                      <p:cBhvr>
                                        <p:cTn dur="1000"/>
                                        <p:tgtEl>
                                          <p:spTgt spid="61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6"/>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Modelling</a:t>
            </a:r>
            <a:r>
              <a:rPr lang="en-GB" sz="3700"/>
              <a:t> </a:t>
            </a:r>
            <a:r>
              <a:rPr lang="en-GB" sz="2700"/>
              <a:t>Algorithm -</a:t>
            </a:r>
            <a:r>
              <a:rPr lang="en-GB" sz="3700"/>
              <a:t> </a:t>
            </a:r>
            <a:r>
              <a:rPr lang="en-GB" sz="2700"/>
              <a:t>XGBoost</a:t>
            </a:r>
            <a:endParaRPr sz="3700"/>
          </a:p>
        </p:txBody>
      </p:sp>
      <p:sp>
        <p:nvSpPr>
          <p:cNvPr id="620" name="Google Shape;620;p76"/>
          <p:cNvSpPr txBox="1"/>
          <p:nvPr>
            <p:ph idx="1" type="body"/>
          </p:nvPr>
        </p:nvSpPr>
        <p:spPr>
          <a:xfrm>
            <a:off x="1051425" y="1402775"/>
            <a:ext cx="7793400" cy="3615300"/>
          </a:xfrm>
          <a:prstGeom prst="rect">
            <a:avLst/>
          </a:prstGeom>
          <a:noFill/>
          <a:ln>
            <a:noFill/>
          </a:ln>
        </p:spPr>
        <p:txBody>
          <a:bodyPr anchorCtr="0" anchor="t" bIns="91425" lIns="91425" spcFirstLastPara="1" rIns="91425" wrap="square" tIns="91425">
            <a:noAutofit/>
          </a:bodyPr>
          <a:lstStyle/>
          <a:p>
            <a:pPr indent="-279400" lvl="0" marL="374650" rtl="0" algn="l">
              <a:lnSpc>
                <a:spcPct val="150000"/>
              </a:lnSpc>
              <a:spcBef>
                <a:spcPts val="0"/>
              </a:spcBef>
              <a:spcAft>
                <a:spcPts val="0"/>
              </a:spcAft>
              <a:buSzPts val="2100"/>
              <a:buFont typeface="Noto Sans Symbols"/>
              <a:buChar char="❑"/>
            </a:pPr>
            <a:r>
              <a:rPr lang="en-GB" sz="2100"/>
              <a:t>XGBoost uses more accurate approximations by employing</a:t>
            </a:r>
            <a:endParaRPr sz="2100"/>
          </a:p>
          <a:p>
            <a:pPr indent="-361950" lvl="1" marL="914400" rtl="0" algn="l">
              <a:lnSpc>
                <a:spcPct val="150000"/>
              </a:lnSpc>
              <a:spcBef>
                <a:spcPts val="0"/>
              </a:spcBef>
              <a:spcAft>
                <a:spcPts val="0"/>
              </a:spcAft>
              <a:buSzPts val="2100"/>
              <a:buFont typeface="Noto Sans Symbols"/>
              <a:buChar char="○"/>
            </a:pPr>
            <a:r>
              <a:rPr lang="en-GB" sz="2100"/>
              <a:t>Second-order gradients, and</a:t>
            </a:r>
            <a:endParaRPr sz="2100"/>
          </a:p>
          <a:p>
            <a:pPr indent="-361950" lvl="1" marL="914400" rtl="0" algn="l">
              <a:lnSpc>
                <a:spcPct val="150000"/>
              </a:lnSpc>
              <a:spcBef>
                <a:spcPts val="0"/>
              </a:spcBef>
              <a:spcAft>
                <a:spcPts val="0"/>
              </a:spcAft>
              <a:buSzPts val="2100"/>
              <a:buFont typeface="Noto Sans Symbols"/>
              <a:buChar char="○"/>
            </a:pPr>
            <a:r>
              <a:rPr lang="en-GB" sz="2100"/>
              <a:t>Advanced regularization.</a:t>
            </a:r>
            <a:endParaRPr sz="2100"/>
          </a:p>
          <a:p>
            <a:pPr indent="-279400" lvl="0" marL="374650" rtl="0" algn="l">
              <a:lnSpc>
                <a:spcPct val="150000"/>
              </a:lnSpc>
              <a:spcBef>
                <a:spcPts val="0"/>
              </a:spcBef>
              <a:spcAft>
                <a:spcPts val="0"/>
              </a:spcAft>
              <a:buSzPts val="2100"/>
              <a:buFont typeface="Noto Sans Symbols"/>
              <a:buChar char="❑"/>
            </a:pPr>
            <a:r>
              <a:rPr lang="en-GB" sz="2100"/>
              <a:t>We make a residual base model by setting the </a:t>
            </a:r>
            <a:r>
              <a:rPr lang="en-GB" sz="2100" u="sng"/>
              <a:t>“base_score” </a:t>
            </a:r>
            <a:r>
              <a:rPr lang="en-GB" sz="2100"/>
              <a:t>hyper parameter value.</a:t>
            </a:r>
            <a:endParaRPr sz="2100"/>
          </a:p>
          <a:p>
            <a:pPr indent="0" lvl="0" marL="0" rtl="0" algn="l">
              <a:lnSpc>
                <a:spcPct val="150000"/>
              </a:lnSpc>
              <a:spcBef>
                <a:spcPts val="0"/>
              </a:spcBef>
              <a:spcAft>
                <a:spcPts val="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xEl>
                                              <p:pRg end="0" st="0"/>
                                            </p:txEl>
                                          </p:spTgt>
                                        </p:tgtEl>
                                        <p:attrNameLst>
                                          <p:attrName>style.visibility</p:attrName>
                                        </p:attrNameLst>
                                      </p:cBhvr>
                                      <p:to>
                                        <p:strVal val="visible"/>
                                      </p:to>
                                    </p:set>
                                    <p:animEffect filter="fade" transition="in">
                                      <p:cBhvr>
                                        <p:cTn dur="1000"/>
                                        <p:tgtEl>
                                          <p:spTgt spid="6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xEl>
                                              <p:pRg end="1" st="1"/>
                                            </p:txEl>
                                          </p:spTgt>
                                        </p:tgtEl>
                                        <p:attrNameLst>
                                          <p:attrName>style.visibility</p:attrName>
                                        </p:attrNameLst>
                                      </p:cBhvr>
                                      <p:to>
                                        <p:strVal val="visible"/>
                                      </p:to>
                                    </p:set>
                                    <p:animEffect filter="fade" transition="in">
                                      <p:cBhvr>
                                        <p:cTn dur="1000"/>
                                        <p:tgtEl>
                                          <p:spTgt spid="6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xEl>
                                              <p:pRg end="2" st="2"/>
                                            </p:txEl>
                                          </p:spTgt>
                                        </p:tgtEl>
                                        <p:attrNameLst>
                                          <p:attrName>style.visibility</p:attrName>
                                        </p:attrNameLst>
                                      </p:cBhvr>
                                      <p:to>
                                        <p:strVal val="visible"/>
                                      </p:to>
                                    </p:set>
                                    <p:animEffect filter="fade" transition="in">
                                      <p:cBhvr>
                                        <p:cTn dur="1000"/>
                                        <p:tgtEl>
                                          <p:spTgt spid="6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xEl>
                                              <p:pRg end="3" st="3"/>
                                            </p:txEl>
                                          </p:spTgt>
                                        </p:tgtEl>
                                        <p:attrNameLst>
                                          <p:attrName>style.visibility</p:attrName>
                                        </p:attrNameLst>
                                      </p:cBhvr>
                                      <p:to>
                                        <p:strVal val="visible"/>
                                      </p:to>
                                    </p:set>
                                    <p:animEffect filter="fade" transition="in">
                                      <p:cBhvr>
                                        <p:cTn dur="1000"/>
                                        <p:tgtEl>
                                          <p:spTgt spid="6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xEl>
                                              <p:pRg end="4" st="4"/>
                                            </p:txEl>
                                          </p:spTgt>
                                        </p:tgtEl>
                                        <p:attrNameLst>
                                          <p:attrName>style.visibility</p:attrName>
                                        </p:attrNameLst>
                                      </p:cBhvr>
                                      <p:to>
                                        <p:strVal val="visible"/>
                                      </p:to>
                                    </p:set>
                                    <p:animEffect filter="fade" transition="in">
                                      <p:cBhvr>
                                        <p:cTn dur="1000"/>
                                        <p:tgtEl>
                                          <p:spTgt spid="6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7"/>
          <p:cNvSpPr txBox="1"/>
          <p:nvPr>
            <p:ph idx="1" type="body"/>
          </p:nvPr>
        </p:nvSpPr>
        <p:spPr>
          <a:xfrm>
            <a:off x="1051425" y="1368125"/>
            <a:ext cx="7793400" cy="1835700"/>
          </a:xfrm>
          <a:prstGeom prst="rect">
            <a:avLst/>
          </a:prstGeom>
          <a:noFill/>
          <a:ln>
            <a:noFill/>
          </a:ln>
        </p:spPr>
        <p:txBody>
          <a:bodyPr anchorCtr="0" anchor="t" bIns="91425" lIns="91425" spcFirstLastPara="1" rIns="91425" wrap="square" tIns="91425">
            <a:noAutofit/>
          </a:bodyPr>
          <a:lstStyle/>
          <a:p>
            <a:pPr indent="-279400" lvl="0" marL="374650" rtl="0" algn="l">
              <a:lnSpc>
                <a:spcPct val="150000"/>
              </a:lnSpc>
              <a:spcBef>
                <a:spcPts val="0"/>
              </a:spcBef>
              <a:spcAft>
                <a:spcPts val="0"/>
              </a:spcAft>
              <a:buSzPts val="2100"/>
              <a:buFont typeface="Noto Sans Symbols"/>
              <a:buChar char="❑"/>
            </a:pPr>
            <a:r>
              <a:rPr lang="en-GB" sz="2100" u="sng"/>
              <a:t>Finding optimal split in DT</a:t>
            </a:r>
            <a:r>
              <a:rPr lang="en-GB" sz="2100"/>
              <a:t>: For all the constructed decision trees, calculate</a:t>
            </a:r>
            <a:endParaRPr sz="2100"/>
          </a:p>
          <a:p>
            <a:pPr indent="-361950" lvl="1" marL="914400" rtl="0" algn="l">
              <a:lnSpc>
                <a:spcPct val="150000"/>
              </a:lnSpc>
              <a:spcBef>
                <a:spcPts val="0"/>
              </a:spcBef>
              <a:spcAft>
                <a:spcPts val="0"/>
              </a:spcAft>
              <a:buSzPts val="2100"/>
              <a:buChar char="○"/>
            </a:pPr>
            <a:r>
              <a:rPr lang="en-GB" sz="2100"/>
              <a:t>Similarity weights</a:t>
            </a:r>
            <a:endParaRPr sz="2100"/>
          </a:p>
          <a:p>
            <a:pPr indent="-361950" lvl="1" marL="914400" rtl="0" algn="l">
              <a:lnSpc>
                <a:spcPct val="150000"/>
              </a:lnSpc>
              <a:spcBef>
                <a:spcPts val="1600"/>
              </a:spcBef>
              <a:spcAft>
                <a:spcPts val="0"/>
              </a:spcAft>
              <a:buSzPts val="2100"/>
              <a:buChar char="○"/>
            </a:pPr>
            <a:r>
              <a:rPr lang="en-GB" sz="2100"/>
              <a:t>Gain</a:t>
            </a:r>
            <a:endParaRPr sz="2100"/>
          </a:p>
          <a:p>
            <a:pPr indent="0" lvl="0" marL="457200" rtl="0" algn="l">
              <a:lnSpc>
                <a:spcPct val="150000"/>
              </a:lnSpc>
              <a:spcBef>
                <a:spcPts val="1600"/>
              </a:spcBef>
              <a:spcAft>
                <a:spcPts val="0"/>
              </a:spcAft>
              <a:buNone/>
            </a:pPr>
            <a:br>
              <a:rPr lang="en-GB" sz="2100"/>
            </a:br>
            <a:endParaRPr sz="2100"/>
          </a:p>
          <a:p>
            <a:pPr indent="0" lvl="0" marL="457200" rtl="0" algn="l">
              <a:lnSpc>
                <a:spcPct val="150000"/>
              </a:lnSpc>
              <a:spcBef>
                <a:spcPts val="0"/>
              </a:spcBef>
              <a:spcAft>
                <a:spcPts val="0"/>
              </a:spcAft>
              <a:buNone/>
            </a:pPr>
            <a:r>
              <a:t/>
            </a:r>
            <a:endParaRPr sz="2100"/>
          </a:p>
        </p:txBody>
      </p:sp>
      <p:pic>
        <p:nvPicPr>
          <p:cNvPr id="626" name="Google Shape;626;p77"/>
          <p:cNvPicPr preferRelativeResize="0"/>
          <p:nvPr/>
        </p:nvPicPr>
        <p:blipFill rotWithShape="1">
          <a:blip r:embed="rId3">
            <a:alphaModFix/>
          </a:blip>
          <a:srcRect b="0" l="0" r="0" t="0"/>
          <a:stretch/>
        </p:blipFill>
        <p:spPr>
          <a:xfrm>
            <a:off x="2009120" y="3340375"/>
            <a:ext cx="5506376" cy="800650"/>
          </a:xfrm>
          <a:prstGeom prst="rect">
            <a:avLst/>
          </a:prstGeom>
          <a:noFill/>
          <a:ln>
            <a:noFill/>
          </a:ln>
        </p:spPr>
      </p:pic>
      <p:sp>
        <p:nvSpPr>
          <p:cNvPr id="627" name="Google Shape;627;p77"/>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Modelling</a:t>
            </a:r>
            <a:r>
              <a:rPr lang="en-GB" sz="3700"/>
              <a:t> </a:t>
            </a:r>
            <a:r>
              <a:rPr lang="en-GB" sz="2700"/>
              <a:t>Algorithm</a:t>
            </a:r>
            <a:r>
              <a:rPr lang="en-GB" sz="3700"/>
              <a:t> </a:t>
            </a:r>
            <a:r>
              <a:rPr lang="en-GB" sz="2700"/>
              <a:t>-</a:t>
            </a:r>
            <a:r>
              <a:rPr lang="en-GB" sz="3700"/>
              <a:t> </a:t>
            </a:r>
            <a:r>
              <a:rPr lang="en-GB" sz="2700"/>
              <a:t>XGBoost</a:t>
            </a:r>
            <a:endParaRPr sz="3700"/>
          </a:p>
        </p:txBody>
      </p:sp>
      <p:sp>
        <p:nvSpPr>
          <p:cNvPr id="628" name="Google Shape;628;p77"/>
          <p:cNvSpPr txBox="1"/>
          <p:nvPr/>
        </p:nvSpPr>
        <p:spPr>
          <a:xfrm>
            <a:off x="1036125" y="4277600"/>
            <a:ext cx="7824000" cy="507900"/>
          </a:xfrm>
          <a:prstGeom prst="rect">
            <a:avLst/>
          </a:prstGeom>
          <a:noFill/>
          <a:ln>
            <a:noFill/>
          </a:ln>
        </p:spPr>
        <p:txBody>
          <a:bodyPr anchorCtr="0" anchor="t" bIns="91425" lIns="91425" spcFirstLastPara="1" rIns="91425" wrap="square" tIns="91425">
            <a:spAutoFit/>
          </a:bodyPr>
          <a:lstStyle/>
          <a:p>
            <a:pPr indent="-279400" lvl="0" marL="374650" rtl="0" algn="l">
              <a:lnSpc>
                <a:spcPct val="150000"/>
              </a:lnSpc>
              <a:spcBef>
                <a:spcPts val="0"/>
              </a:spcBef>
              <a:spcAft>
                <a:spcPts val="0"/>
              </a:spcAft>
              <a:buClr>
                <a:schemeClr val="lt1"/>
              </a:buClr>
              <a:buSzPts val="2100"/>
              <a:buFont typeface="Noto Sans Symbols"/>
              <a:buChar char="❑"/>
            </a:pPr>
            <a:r>
              <a:rPr lang="en-GB" sz="2100">
                <a:solidFill>
                  <a:schemeClr val="lt1"/>
                </a:solidFill>
                <a:latin typeface="Lato"/>
                <a:ea typeface="Lato"/>
                <a:cs typeface="Lato"/>
                <a:sym typeface="Lato"/>
              </a:rPr>
              <a:t>Output values are calculated only for leaves of a tree.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1000"/>
                                        <p:tgtEl>
                                          <p:spTgt spid="6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3" st="3"/>
                                            </p:txEl>
                                          </p:spTgt>
                                        </p:tgtEl>
                                        <p:attrNameLst>
                                          <p:attrName>style.visibility</p:attrName>
                                        </p:attrNameLst>
                                      </p:cBhvr>
                                      <p:to>
                                        <p:strVal val="visible"/>
                                      </p:to>
                                    </p:set>
                                    <p:animEffect filter="fade" transition="in">
                                      <p:cBhvr>
                                        <p:cTn dur="1000"/>
                                        <p:tgtEl>
                                          <p:spTgt spid="6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4" st="4"/>
                                            </p:txEl>
                                          </p:spTgt>
                                        </p:tgtEl>
                                        <p:attrNameLst>
                                          <p:attrName>style.visibility</p:attrName>
                                        </p:attrNameLst>
                                      </p:cBhvr>
                                      <p:to>
                                        <p:strVal val="visible"/>
                                      </p:to>
                                    </p:set>
                                    <p:animEffect filter="fade" transition="in">
                                      <p:cBhvr>
                                        <p:cTn dur="1000"/>
                                        <p:tgtEl>
                                          <p:spTgt spid="6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animEffect filter="fade" transition="in">
                                      <p:cBhvr>
                                        <p:cTn dur="1000"/>
                                        <p:tgtEl>
                                          <p:spTgt spid="6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descr="A picture containing application&#10;&#10;Description automatically generated" id="633" name="Google Shape;633;p78"/>
          <p:cNvPicPr preferRelativeResize="0"/>
          <p:nvPr/>
        </p:nvPicPr>
        <p:blipFill rotWithShape="1">
          <a:blip r:embed="rId3">
            <a:alphaModFix/>
          </a:blip>
          <a:srcRect b="0" l="0" r="0" t="0"/>
          <a:stretch/>
        </p:blipFill>
        <p:spPr>
          <a:xfrm>
            <a:off x="1184553" y="1337876"/>
            <a:ext cx="7435860" cy="3589065"/>
          </a:xfrm>
          <a:prstGeom prst="rect">
            <a:avLst/>
          </a:prstGeom>
          <a:noFill/>
          <a:ln>
            <a:noFill/>
          </a:ln>
        </p:spPr>
      </p:pic>
      <p:sp>
        <p:nvSpPr>
          <p:cNvPr id="634" name="Google Shape;634;p78"/>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Modelling Algorithm - XGBoost</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9"/>
          <p:cNvSpPr txBox="1"/>
          <p:nvPr>
            <p:ph idx="1" type="body"/>
          </p:nvPr>
        </p:nvSpPr>
        <p:spPr>
          <a:xfrm>
            <a:off x="1051425" y="1324850"/>
            <a:ext cx="8092500" cy="3723600"/>
          </a:xfrm>
          <a:prstGeom prst="rect">
            <a:avLst/>
          </a:prstGeom>
          <a:noFill/>
          <a:ln>
            <a:noFill/>
          </a:ln>
        </p:spPr>
        <p:txBody>
          <a:bodyPr anchorCtr="0" anchor="b"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sz="1800"/>
              <a:t>Consider the following  data table :</a:t>
            </a:r>
            <a:endParaRPr sz="1800"/>
          </a:p>
          <a:p>
            <a:pPr indent="-342900" lvl="0" marL="457200" rtl="0" algn="l">
              <a:lnSpc>
                <a:spcPct val="150000"/>
              </a:lnSpc>
              <a:spcBef>
                <a:spcPts val="0"/>
              </a:spcBef>
              <a:spcAft>
                <a:spcPts val="0"/>
              </a:spcAft>
              <a:buSzPts val="1800"/>
              <a:buChar char="●"/>
            </a:pPr>
            <a:r>
              <a:rPr lang="en-GB" sz="1800"/>
              <a:t>X is input variable </a:t>
            </a:r>
            <a:endParaRPr sz="1800"/>
          </a:p>
          <a:p>
            <a:pPr indent="-342900" lvl="0" marL="457200" rtl="0" algn="l">
              <a:lnSpc>
                <a:spcPct val="150000"/>
              </a:lnSpc>
              <a:spcBef>
                <a:spcPts val="0"/>
              </a:spcBef>
              <a:spcAft>
                <a:spcPts val="0"/>
              </a:spcAft>
              <a:buSzPts val="1800"/>
              <a:buChar char="●"/>
            </a:pPr>
            <a:r>
              <a:rPr lang="en-GB" sz="1800"/>
              <a:t>Y is the output variable</a:t>
            </a:r>
            <a:endParaRPr sz="1800"/>
          </a:p>
          <a:p>
            <a:pPr indent="-342900" lvl="0" marL="457200" rtl="0" algn="l">
              <a:lnSpc>
                <a:spcPct val="150000"/>
              </a:lnSpc>
              <a:spcBef>
                <a:spcPts val="0"/>
              </a:spcBef>
              <a:spcAft>
                <a:spcPts val="0"/>
              </a:spcAft>
              <a:buSzPts val="1800"/>
              <a:buChar char="●"/>
            </a:pPr>
            <a:r>
              <a:rPr lang="en-GB" sz="1800"/>
              <a:t>Here the initial prediction / base_score is 0.5 for all data points that is Fo(X) </a:t>
            </a:r>
            <a:endParaRPr sz="1800"/>
          </a:p>
          <a:p>
            <a:pPr indent="-342900" lvl="0" marL="457200" rtl="0" algn="l">
              <a:lnSpc>
                <a:spcPct val="150000"/>
              </a:lnSpc>
              <a:spcBef>
                <a:spcPts val="0"/>
              </a:spcBef>
              <a:spcAft>
                <a:spcPts val="0"/>
              </a:spcAft>
              <a:buSzPts val="1800"/>
              <a:buChar char="●"/>
            </a:pPr>
            <a:r>
              <a:rPr lang="en-GB" sz="1800"/>
              <a:t>And the last column is the residuals for all data points.</a:t>
            </a:r>
            <a:endParaRPr sz="1800"/>
          </a:p>
        </p:txBody>
      </p:sp>
      <p:pic>
        <p:nvPicPr>
          <p:cNvPr id="640" name="Google Shape;640;p79"/>
          <p:cNvPicPr preferRelativeResize="0"/>
          <p:nvPr/>
        </p:nvPicPr>
        <p:blipFill>
          <a:blip r:embed="rId3">
            <a:alphaModFix/>
          </a:blip>
          <a:stretch>
            <a:fillRect/>
          </a:stretch>
        </p:blipFill>
        <p:spPr>
          <a:xfrm>
            <a:off x="2958038" y="1417425"/>
            <a:ext cx="3227925" cy="1558250"/>
          </a:xfrm>
          <a:prstGeom prst="rect">
            <a:avLst/>
          </a:prstGeom>
          <a:noFill/>
          <a:ln>
            <a:noFill/>
          </a:ln>
        </p:spPr>
      </p:pic>
      <p:sp>
        <p:nvSpPr>
          <p:cNvPr id="641" name="Google Shape;641;p79"/>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Modelling Algorithm - XGBoost</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10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10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1000"/>
                                        <p:tgtEl>
                                          <p:spTgt spid="6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1000"/>
                                        <p:tgtEl>
                                          <p:spTgt spid="6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1000"/>
                                        <p:tgtEl>
                                          <p:spTgt spid="6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0"/>
          <p:cNvPicPr preferRelativeResize="0"/>
          <p:nvPr/>
        </p:nvPicPr>
        <p:blipFill>
          <a:blip r:embed="rId3">
            <a:alphaModFix/>
          </a:blip>
          <a:stretch>
            <a:fillRect/>
          </a:stretch>
        </p:blipFill>
        <p:spPr>
          <a:xfrm>
            <a:off x="2242888" y="1116950"/>
            <a:ext cx="4906762" cy="4061025"/>
          </a:xfrm>
          <a:prstGeom prst="rect">
            <a:avLst/>
          </a:prstGeom>
          <a:noFill/>
          <a:ln>
            <a:noFill/>
          </a:ln>
        </p:spPr>
      </p:pic>
      <p:sp>
        <p:nvSpPr>
          <p:cNvPr id="647" name="Google Shape;647;p80"/>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Modelling Algorithm - XGBoost</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3">
            <a:alphaModFix/>
          </a:blip>
          <a:stretch>
            <a:fillRect/>
          </a:stretch>
        </p:blipFill>
        <p:spPr>
          <a:xfrm>
            <a:off x="2872700" y="2380625"/>
            <a:ext cx="866523" cy="1767475"/>
          </a:xfrm>
          <a:prstGeom prst="rect">
            <a:avLst/>
          </a:prstGeom>
          <a:noFill/>
          <a:ln>
            <a:noFill/>
          </a:ln>
        </p:spPr>
      </p:pic>
      <p:pic>
        <p:nvPicPr>
          <p:cNvPr id="270" name="Google Shape;270;p27"/>
          <p:cNvPicPr preferRelativeResize="0"/>
          <p:nvPr/>
        </p:nvPicPr>
        <p:blipFill>
          <a:blip r:embed="rId4">
            <a:alphaModFix/>
          </a:blip>
          <a:stretch>
            <a:fillRect/>
          </a:stretch>
        </p:blipFill>
        <p:spPr>
          <a:xfrm>
            <a:off x="3140475" y="3734225"/>
            <a:ext cx="1516450" cy="1124250"/>
          </a:xfrm>
          <a:prstGeom prst="rect">
            <a:avLst/>
          </a:prstGeom>
          <a:noFill/>
          <a:ln>
            <a:noFill/>
          </a:ln>
        </p:spPr>
      </p:pic>
      <p:pic>
        <p:nvPicPr>
          <p:cNvPr id="271" name="Google Shape;271;p27"/>
          <p:cNvPicPr preferRelativeResize="0"/>
          <p:nvPr/>
        </p:nvPicPr>
        <p:blipFill>
          <a:blip r:embed="rId5">
            <a:alphaModFix/>
          </a:blip>
          <a:stretch>
            <a:fillRect/>
          </a:stretch>
        </p:blipFill>
        <p:spPr>
          <a:xfrm>
            <a:off x="4363800" y="3671525"/>
            <a:ext cx="1660275" cy="1186950"/>
          </a:xfrm>
          <a:prstGeom prst="rect">
            <a:avLst/>
          </a:prstGeom>
          <a:noFill/>
          <a:ln>
            <a:noFill/>
          </a:ln>
        </p:spPr>
      </p:pic>
      <p:pic>
        <p:nvPicPr>
          <p:cNvPr id="272" name="Google Shape;272;p27"/>
          <p:cNvPicPr preferRelativeResize="0"/>
          <p:nvPr/>
        </p:nvPicPr>
        <p:blipFill>
          <a:blip r:embed="rId6">
            <a:alphaModFix/>
          </a:blip>
          <a:stretch>
            <a:fillRect/>
          </a:stretch>
        </p:blipFill>
        <p:spPr>
          <a:xfrm>
            <a:off x="5406525" y="2311975"/>
            <a:ext cx="866525" cy="1767475"/>
          </a:xfrm>
          <a:prstGeom prst="rect">
            <a:avLst/>
          </a:prstGeom>
          <a:noFill/>
          <a:ln>
            <a:noFill/>
          </a:ln>
        </p:spPr>
      </p:pic>
      <p:pic>
        <p:nvPicPr>
          <p:cNvPr id="273" name="Google Shape;273;p27"/>
          <p:cNvPicPr preferRelativeResize="0"/>
          <p:nvPr/>
        </p:nvPicPr>
        <p:blipFill>
          <a:blip r:embed="rId7">
            <a:alphaModFix/>
          </a:blip>
          <a:stretch>
            <a:fillRect/>
          </a:stretch>
        </p:blipFill>
        <p:spPr>
          <a:xfrm>
            <a:off x="4614125" y="1418800"/>
            <a:ext cx="1409950" cy="1321600"/>
          </a:xfrm>
          <a:prstGeom prst="rect">
            <a:avLst/>
          </a:prstGeom>
          <a:noFill/>
          <a:ln>
            <a:noFill/>
          </a:ln>
        </p:spPr>
      </p:pic>
      <p:pic>
        <p:nvPicPr>
          <p:cNvPr id="274" name="Google Shape;274;p27"/>
          <p:cNvPicPr preferRelativeResize="0"/>
          <p:nvPr/>
        </p:nvPicPr>
        <p:blipFill>
          <a:blip r:embed="rId8">
            <a:alphaModFix/>
          </a:blip>
          <a:stretch>
            <a:fillRect/>
          </a:stretch>
        </p:blipFill>
        <p:spPr>
          <a:xfrm>
            <a:off x="2997400" y="1418800"/>
            <a:ext cx="1877300" cy="1232675"/>
          </a:xfrm>
          <a:prstGeom prst="rect">
            <a:avLst/>
          </a:prstGeom>
          <a:noFill/>
          <a:ln>
            <a:noFill/>
          </a:ln>
        </p:spPr>
      </p:pic>
      <p:sp>
        <p:nvSpPr>
          <p:cNvPr id="275" name="Google Shape;275;p27"/>
          <p:cNvSpPr txBox="1"/>
          <p:nvPr>
            <p:ph type="title"/>
          </p:nvPr>
        </p:nvSpPr>
        <p:spPr>
          <a:xfrm>
            <a:off x="1045950" y="386800"/>
            <a:ext cx="7854600" cy="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Bioada - 6 step methodology to build PRS model</a:t>
            </a:r>
            <a:endParaRPr sz="2400">
              <a:latin typeface="Montserrat"/>
              <a:ea typeface="Montserrat"/>
              <a:cs typeface="Montserrat"/>
              <a:sym typeface="Montserrat"/>
            </a:endParaRPr>
          </a:p>
        </p:txBody>
      </p:sp>
      <p:sp>
        <p:nvSpPr>
          <p:cNvPr id="276" name="Google Shape;276;p27"/>
          <p:cNvSpPr txBox="1"/>
          <p:nvPr/>
        </p:nvSpPr>
        <p:spPr>
          <a:xfrm>
            <a:off x="3321488" y="1338800"/>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1</a:t>
            </a:r>
            <a:endParaRPr>
              <a:solidFill>
                <a:srgbClr val="FFFFFF"/>
              </a:solidFill>
              <a:latin typeface="Lato"/>
              <a:ea typeface="Lato"/>
              <a:cs typeface="Lato"/>
              <a:sym typeface="Lato"/>
            </a:endParaRPr>
          </a:p>
        </p:txBody>
      </p:sp>
      <p:sp>
        <p:nvSpPr>
          <p:cNvPr id="277" name="Google Shape;277;p27"/>
          <p:cNvSpPr txBox="1"/>
          <p:nvPr/>
        </p:nvSpPr>
        <p:spPr>
          <a:xfrm>
            <a:off x="5504925" y="1338800"/>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2</a:t>
            </a:r>
            <a:endParaRPr>
              <a:solidFill>
                <a:srgbClr val="FFFFFF"/>
              </a:solidFill>
              <a:latin typeface="Lato"/>
              <a:ea typeface="Lato"/>
              <a:cs typeface="Lato"/>
              <a:sym typeface="Lato"/>
            </a:endParaRPr>
          </a:p>
        </p:txBody>
      </p:sp>
      <p:sp>
        <p:nvSpPr>
          <p:cNvPr id="278" name="Google Shape;278;p27"/>
          <p:cNvSpPr txBox="1"/>
          <p:nvPr/>
        </p:nvSpPr>
        <p:spPr>
          <a:xfrm>
            <a:off x="6273050" y="2951450"/>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3</a:t>
            </a:r>
            <a:endParaRPr>
              <a:solidFill>
                <a:srgbClr val="FFFFFF"/>
              </a:solidFill>
              <a:latin typeface="Lato"/>
              <a:ea typeface="Lato"/>
              <a:cs typeface="Lato"/>
              <a:sym typeface="Lato"/>
            </a:endParaRPr>
          </a:p>
        </p:txBody>
      </p:sp>
      <p:sp>
        <p:nvSpPr>
          <p:cNvPr id="279" name="Google Shape;279;p27"/>
          <p:cNvSpPr txBox="1"/>
          <p:nvPr/>
        </p:nvSpPr>
        <p:spPr>
          <a:xfrm>
            <a:off x="5504925" y="4509600"/>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4</a:t>
            </a:r>
            <a:endParaRPr>
              <a:solidFill>
                <a:srgbClr val="FFFFFF"/>
              </a:solidFill>
              <a:latin typeface="Lato"/>
              <a:ea typeface="Lato"/>
              <a:cs typeface="Lato"/>
              <a:sym typeface="Lato"/>
            </a:endParaRPr>
          </a:p>
        </p:txBody>
      </p:sp>
      <p:sp>
        <p:nvSpPr>
          <p:cNvPr id="280" name="Google Shape;280;p27"/>
          <p:cNvSpPr txBox="1"/>
          <p:nvPr/>
        </p:nvSpPr>
        <p:spPr>
          <a:xfrm>
            <a:off x="3321500" y="4598175"/>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5</a:t>
            </a:r>
            <a:endParaRPr>
              <a:solidFill>
                <a:srgbClr val="FFFFFF"/>
              </a:solidFill>
              <a:latin typeface="Lato"/>
              <a:ea typeface="Lato"/>
              <a:cs typeface="Lato"/>
              <a:sym typeface="Lato"/>
            </a:endParaRPr>
          </a:p>
        </p:txBody>
      </p:sp>
      <p:sp>
        <p:nvSpPr>
          <p:cNvPr id="281" name="Google Shape;281;p27"/>
          <p:cNvSpPr txBox="1"/>
          <p:nvPr/>
        </p:nvSpPr>
        <p:spPr>
          <a:xfrm>
            <a:off x="2396200" y="2951450"/>
            <a:ext cx="346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6</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81"/>
          <p:cNvPicPr preferRelativeResize="0"/>
          <p:nvPr/>
        </p:nvPicPr>
        <p:blipFill>
          <a:blip r:embed="rId3">
            <a:alphaModFix/>
          </a:blip>
          <a:stretch>
            <a:fillRect/>
          </a:stretch>
        </p:blipFill>
        <p:spPr>
          <a:xfrm>
            <a:off x="2078175" y="1116950"/>
            <a:ext cx="5811075" cy="3869400"/>
          </a:xfrm>
          <a:prstGeom prst="rect">
            <a:avLst/>
          </a:prstGeom>
          <a:noFill/>
          <a:ln>
            <a:noFill/>
          </a:ln>
        </p:spPr>
      </p:pic>
      <p:sp>
        <p:nvSpPr>
          <p:cNvPr id="653" name="Google Shape;653;p81"/>
          <p:cNvSpPr txBox="1"/>
          <p:nvPr>
            <p:ph type="title"/>
          </p:nvPr>
        </p:nvSpPr>
        <p:spPr>
          <a:xfrm>
            <a:off x="1051425" y="475549"/>
            <a:ext cx="76296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700"/>
              <a:t>Modelling Algorithm - XGBoost</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2"/>
          <p:cNvSpPr txBox="1"/>
          <p:nvPr>
            <p:ph type="title"/>
          </p:nvPr>
        </p:nvSpPr>
        <p:spPr>
          <a:xfrm>
            <a:off x="1172775" y="429573"/>
            <a:ext cx="7629600" cy="7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XGBoost</a:t>
            </a:r>
            <a:r>
              <a:rPr lang="en-GB" sz="3700"/>
              <a:t> </a:t>
            </a:r>
            <a:r>
              <a:rPr lang="en-GB" sz="2700"/>
              <a:t>-</a:t>
            </a:r>
            <a:r>
              <a:rPr lang="en-GB" sz="3700"/>
              <a:t> </a:t>
            </a:r>
            <a:r>
              <a:rPr lang="en-GB" sz="2700"/>
              <a:t>Hyperparameters</a:t>
            </a:r>
            <a:endParaRPr sz="3700"/>
          </a:p>
        </p:txBody>
      </p:sp>
      <p:sp>
        <p:nvSpPr>
          <p:cNvPr id="659" name="Google Shape;659;p82"/>
          <p:cNvSpPr txBox="1"/>
          <p:nvPr>
            <p:ph idx="1" type="body"/>
          </p:nvPr>
        </p:nvSpPr>
        <p:spPr>
          <a:xfrm>
            <a:off x="1172775" y="1203625"/>
            <a:ext cx="7629600" cy="37320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Font typeface="Noto Sans Symbols"/>
              <a:buChar char="❑"/>
            </a:pPr>
            <a:r>
              <a:rPr lang="en-GB" sz="2100"/>
              <a:t>General Parameters</a:t>
            </a:r>
            <a:endParaRPr sz="2100"/>
          </a:p>
          <a:p>
            <a:pPr indent="-349250" lvl="1" marL="914400" rtl="0" algn="l">
              <a:lnSpc>
                <a:spcPct val="100000"/>
              </a:lnSpc>
              <a:spcBef>
                <a:spcPts val="0"/>
              </a:spcBef>
              <a:spcAft>
                <a:spcPts val="0"/>
              </a:spcAft>
              <a:buSzPts val="1900"/>
              <a:buFont typeface="Noto Sans Symbols"/>
              <a:buChar char="○"/>
            </a:pPr>
            <a:r>
              <a:rPr b="1" lang="en-GB" sz="1900"/>
              <a:t>Silent </a:t>
            </a:r>
            <a:endParaRPr sz="1900"/>
          </a:p>
          <a:p>
            <a:pPr indent="-349250" lvl="2" marL="1371600" rtl="0" algn="l">
              <a:lnSpc>
                <a:spcPct val="100000"/>
              </a:lnSpc>
              <a:spcBef>
                <a:spcPts val="0"/>
              </a:spcBef>
              <a:spcAft>
                <a:spcPts val="0"/>
              </a:spcAft>
              <a:buSzPts val="1900"/>
              <a:buFont typeface="Noto Sans Symbols"/>
              <a:buChar char="■"/>
            </a:pPr>
            <a:r>
              <a:rPr lang="en-GB" sz="1900"/>
              <a:t>Silent mode is activated is set to 1, </a:t>
            </a:r>
            <a:br>
              <a:rPr lang="en-GB" sz="1900"/>
            </a:br>
            <a:r>
              <a:rPr lang="en-GB" sz="1900"/>
              <a:t>⇒  no running messages will be printed.</a:t>
            </a:r>
            <a:endParaRPr sz="1900"/>
          </a:p>
          <a:p>
            <a:pPr indent="-349250" lvl="2" marL="1371600" rtl="0" algn="l">
              <a:lnSpc>
                <a:spcPct val="100000"/>
              </a:lnSpc>
              <a:spcBef>
                <a:spcPts val="0"/>
              </a:spcBef>
              <a:spcAft>
                <a:spcPts val="0"/>
              </a:spcAft>
              <a:buSzPts val="1900"/>
              <a:buFont typeface="Noto Sans Symbols"/>
              <a:buChar char="■"/>
            </a:pPr>
            <a:r>
              <a:rPr lang="en-GB" sz="1900"/>
              <a:t>Good to set it  to 0 </a:t>
            </a:r>
            <a:br>
              <a:rPr lang="en-GB" sz="1900"/>
            </a:br>
            <a:r>
              <a:rPr lang="en-GB" sz="1900"/>
              <a:t>⇒ messages might help in understanding the model.</a:t>
            </a:r>
            <a:br>
              <a:rPr lang="en-GB" sz="1900"/>
            </a:br>
            <a:endParaRPr sz="1900"/>
          </a:p>
          <a:p>
            <a:pPr indent="-361950" lvl="1" marL="914400" rtl="0" algn="l">
              <a:lnSpc>
                <a:spcPct val="100000"/>
              </a:lnSpc>
              <a:spcBef>
                <a:spcPts val="0"/>
              </a:spcBef>
              <a:spcAft>
                <a:spcPts val="0"/>
              </a:spcAft>
              <a:buSzPts val="2100"/>
              <a:buFont typeface="Noto Sans Symbols"/>
              <a:buChar char="○"/>
            </a:pPr>
            <a:r>
              <a:rPr b="1" lang="en-GB" sz="2100"/>
              <a:t>nthread [default to maximum number of threads available if not set</a:t>
            </a:r>
            <a:endParaRPr sz="2100"/>
          </a:p>
          <a:p>
            <a:pPr indent="-349250" lvl="2" marL="1371600" rtl="0" algn="l">
              <a:lnSpc>
                <a:spcPct val="100000"/>
              </a:lnSpc>
              <a:spcBef>
                <a:spcPts val="0"/>
              </a:spcBef>
              <a:spcAft>
                <a:spcPts val="0"/>
              </a:spcAft>
              <a:buSzPts val="1900"/>
              <a:buFont typeface="Noto Sans Symbols"/>
              <a:buChar char="■"/>
            </a:pPr>
            <a:r>
              <a:rPr lang="en-GB" sz="1900"/>
              <a:t>Used for parallel processing </a:t>
            </a:r>
            <a:endParaRPr sz="1900"/>
          </a:p>
          <a:p>
            <a:pPr indent="-349250" lvl="2" marL="1371600" rtl="0" algn="l">
              <a:lnSpc>
                <a:spcPct val="100000"/>
              </a:lnSpc>
              <a:spcBef>
                <a:spcPts val="0"/>
              </a:spcBef>
              <a:spcAft>
                <a:spcPts val="0"/>
              </a:spcAft>
              <a:buSzPts val="1900"/>
              <a:buFont typeface="Noto Sans Symbols"/>
              <a:buChar char="■"/>
            </a:pPr>
            <a:r>
              <a:rPr lang="en-GB" sz="1900"/>
              <a:t>Number of cores in the system can be specified.</a:t>
            </a:r>
            <a:br>
              <a:rPr lang="en-GB" sz="1900"/>
            </a:br>
            <a:r>
              <a:rPr lang="en-GB" sz="1900"/>
              <a:t>⇒ Otherwise, cores will detected automatically.</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animEffect filter="fade" transition="in">
                                      <p:cBhvr>
                                        <p:cTn dur="1000"/>
                                        <p:tgtEl>
                                          <p:spTgt spid="6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1" st="1"/>
                                            </p:txEl>
                                          </p:spTgt>
                                        </p:tgtEl>
                                        <p:attrNameLst>
                                          <p:attrName>style.visibility</p:attrName>
                                        </p:attrNameLst>
                                      </p:cBhvr>
                                      <p:to>
                                        <p:strVal val="visible"/>
                                      </p:to>
                                    </p:set>
                                    <p:animEffect filter="fade" transition="in">
                                      <p:cBhvr>
                                        <p:cTn dur="1000"/>
                                        <p:tgtEl>
                                          <p:spTgt spid="6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2" st="2"/>
                                            </p:txEl>
                                          </p:spTgt>
                                        </p:tgtEl>
                                        <p:attrNameLst>
                                          <p:attrName>style.visibility</p:attrName>
                                        </p:attrNameLst>
                                      </p:cBhvr>
                                      <p:to>
                                        <p:strVal val="visible"/>
                                      </p:to>
                                    </p:set>
                                    <p:animEffect filter="fade" transition="in">
                                      <p:cBhvr>
                                        <p:cTn dur="1000"/>
                                        <p:tgtEl>
                                          <p:spTgt spid="6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3" st="3"/>
                                            </p:txEl>
                                          </p:spTgt>
                                        </p:tgtEl>
                                        <p:attrNameLst>
                                          <p:attrName>style.visibility</p:attrName>
                                        </p:attrNameLst>
                                      </p:cBhvr>
                                      <p:to>
                                        <p:strVal val="visible"/>
                                      </p:to>
                                    </p:set>
                                    <p:animEffect filter="fade" transition="in">
                                      <p:cBhvr>
                                        <p:cTn dur="1000"/>
                                        <p:tgtEl>
                                          <p:spTgt spid="6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4" st="4"/>
                                            </p:txEl>
                                          </p:spTgt>
                                        </p:tgtEl>
                                        <p:attrNameLst>
                                          <p:attrName>style.visibility</p:attrName>
                                        </p:attrNameLst>
                                      </p:cBhvr>
                                      <p:to>
                                        <p:strVal val="visible"/>
                                      </p:to>
                                    </p:set>
                                    <p:animEffect filter="fade" transition="in">
                                      <p:cBhvr>
                                        <p:cTn dur="1000"/>
                                        <p:tgtEl>
                                          <p:spTgt spid="6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5" st="5"/>
                                            </p:txEl>
                                          </p:spTgt>
                                        </p:tgtEl>
                                        <p:attrNameLst>
                                          <p:attrName>style.visibility</p:attrName>
                                        </p:attrNameLst>
                                      </p:cBhvr>
                                      <p:to>
                                        <p:strVal val="visible"/>
                                      </p:to>
                                    </p:set>
                                    <p:animEffect filter="fade" transition="in">
                                      <p:cBhvr>
                                        <p:cTn dur="1000"/>
                                        <p:tgtEl>
                                          <p:spTgt spid="6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6" st="6"/>
                                            </p:txEl>
                                          </p:spTgt>
                                        </p:tgtEl>
                                        <p:attrNameLst>
                                          <p:attrName>style.visibility</p:attrName>
                                        </p:attrNameLst>
                                      </p:cBhvr>
                                      <p:to>
                                        <p:strVal val="visible"/>
                                      </p:to>
                                    </p:set>
                                    <p:animEffect filter="fade" transition="in">
                                      <p:cBhvr>
                                        <p:cTn dur="1000"/>
                                        <p:tgtEl>
                                          <p:spTgt spid="65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3"/>
          <p:cNvSpPr txBox="1"/>
          <p:nvPr>
            <p:ph idx="1" type="body"/>
          </p:nvPr>
        </p:nvSpPr>
        <p:spPr>
          <a:xfrm>
            <a:off x="1172775" y="1402775"/>
            <a:ext cx="7304400" cy="36045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Noto Sans Symbols"/>
              <a:buChar char="❑"/>
            </a:pPr>
            <a:r>
              <a:rPr lang="en-GB" sz="2100"/>
              <a:t>Booster Parameters</a:t>
            </a:r>
            <a:endParaRPr b="1" sz="2100"/>
          </a:p>
          <a:p>
            <a:pPr indent="-349250" lvl="1" marL="914400" rtl="0" algn="l">
              <a:lnSpc>
                <a:spcPct val="115000"/>
              </a:lnSpc>
              <a:spcBef>
                <a:spcPts val="0"/>
              </a:spcBef>
              <a:spcAft>
                <a:spcPts val="0"/>
              </a:spcAft>
              <a:buSzPts val="1900"/>
              <a:buFont typeface="Noto Sans Symbols"/>
              <a:buChar char="○"/>
            </a:pPr>
            <a:r>
              <a:rPr b="1" lang="en-GB" sz="1900"/>
              <a:t>min_child_weight </a:t>
            </a:r>
            <a:endParaRPr sz="1900"/>
          </a:p>
          <a:p>
            <a:pPr indent="-349250" lvl="2" marL="1371600" rtl="0" algn="l">
              <a:lnSpc>
                <a:spcPct val="115000"/>
              </a:lnSpc>
              <a:spcBef>
                <a:spcPts val="0"/>
              </a:spcBef>
              <a:spcAft>
                <a:spcPts val="0"/>
              </a:spcAft>
              <a:buSzPts val="1900"/>
              <a:buFont typeface="Noto Sans Symbols"/>
              <a:buChar char="■"/>
            </a:pPr>
            <a:r>
              <a:rPr lang="en-GB" sz="1900"/>
              <a:t>The minimum sum of weights of all observations required in a child.</a:t>
            </a:r>
            <a:endParaRPr sz="1900"/>
          </a:p>
          <a:p>
            <a:pPr indent="-361950" lvl="2" marL="1371600" rtl="0" algn="l">
              <a:lnSpc>
                <a:spcPct val="115000"/>
              </a:lnSpc>
              <a:spcBef>
                <a:spcPts val="0"/>
              </a:spcBef>
              <a:spcAft>
                <a:spcPts val="0"/>
              </a:spcAft>
              <a:buSzPts val="2100"/>
              <a:buFont typeface="Noto Sans Symbols"/>
              <a:buChar char="■"/>
            </a:pPr>
            <a:r>
              <a:rPr lang="en-GB" sz="1900"/>
              <a:t>Used to control over-fitting</a:t>
            </a:r>
            <a:r>
              <a:rPr lang="en-GB" sz="2100"/>
              <a:t>.</a:t>
            </a:r>
            <a:endParaRPr sz="2100"/>
          </a:p>
          <a:p>
            <a:pPr indent="-361950" lvl="1" marL="914400" rtl="0" algn="l">
              <a:lnSpc>
                <a:spcPct val="115000"/>
              </a:lnSpc>
              <a:spcBef>
                <a:spcPts val="0"/>
              </a:spcBef>
              <a:spcAft>
                <a:spcPts val="0"/>
              </a:spcAft>
              <a:buSzPts val="2100"/>
              <a:buFont typeface="Noto Sans Symbols"/>
              <a:buChar char="○"/>
            </a:pPr>
            <a:r>
              <a:rPr b="1" lang="en-GB" sz="2100"/>
              <a:t>max_depth  </a:t>
            </a:r>
            <a:endParaRPr b="1" sz="2100"/>
          </a:p>
          <a:p>
            <a:pPr indent="-349250" lvl="2" marL="1371600" rtl="0" algn="l">
              <a:lnSpc>
                <a:spcPct val="115000"/>
              </a:lnSpc>
              <a:spcBef>
                <a:spcPts val="0"/>
              </a:spcBef>
              <a:spcAft>
                <a:spcPts val="0"/>
              </a:spcAft>
              <a:buSzPts val="1900"/>
              <a:buFont typeface="Noto Sans Symbols"/>
              <a:buChar char="■"/>
            </a:pPr>
            <a:r>
              <a:rPr lang="en-GB" sz="1900"/>
              <a:t>The maximum depth of a tree.</a:t>
            </a:r>
            <a:endParaRPr sz="1900"/>
          </a:p>
          <a:p>
            <a:pPr indent="-361950" lvl="1" marL="914400" rtl="0" algn="l">
              <a:lnSpc>
                <a:spcPct val="115000"/>
              </a:lnSpc>
              <a:spcBef>
                <a:spcPts val="0"/>
              </a:spcBef>
              <a:spcAft>
                <a:spcPts val="0"/>
              </a:spcAft>
              <a:buSzPts val="2100"/>
              <a:buFont typeface="Noto Sans Symbols"/>
              <a:buChar char="○"/>
            </a:pPr>
            <a:r>
              <a:rPr b="1" lang="en-GB" sz="2100"/>
              <a:t>Base_score </a:t>
            </a:r>
            <a:endParaRPr b="1" sz="2100"/>
          </a:p>
          <a:p>
            <a:pPr indent="-349250" lvl="2" marL="1371600" rtl="0" algn="l">
              <a:lnSpc>
                <a:spcPct val="115000"/>
              </a:lnSpc>
              <a:spcBef>
                <a:spcPts val="0"/>
              </a:spcBef>
              <a:spcAft>
                <a:spcPts val="0"/>
              </a:spcAft>
              <a:buSzPts val="1900"/>
              <a:buFont typeface="Noto Sans Symbols"/>
              <a:buChar char="■"/>
            </a:pPr>
            <a:r>
              <a:rPr lang="en-GB" sz="1900"/>
              <a:t>The initial prediction score of all instances.</a:t>
            </a:r>
            <a:endParaRPr sz="1900"/>
          </a:p>
          <a:p>
            <a:pPr indent="0" lvl="0" marL="146050" rtl="0" algn="l">
              <a:lnSpc>
                <a:spcPct val="115000"/>
              </a:lnSpc>
              <a:spcBef>
                <a:spcPts val="0"/>
              </a:spcBef>
              <a:spcAft>
                <a:spcPts val="0"/>
              </a:spcAft>
              <a:buSzPts val="1300"/>
              <a:buNone/>
            </a:pPr>
            <a:r>
              <a:t/>
            </a:r>
            <a:endParaRPr sz="2100"/>
          </a:p>
        </p:txBody>
      </p:sp>
      <p:sp>
        <p:nvSpPr>
          <p:cNvPr id="665" name="Google Shape;665;p83"/>
          <p:cNvSpPr txBox="1"/>
          <p:nvPr>
            <p:ph type="title"/>
          </p:nvPr>
        </p:nvSpPr>
        <p:spPr>
          <a:xfrm>
            <a:off x="1172775" y="429573"/>
            <a:ext cx="7629600" cy="7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XGBoost</a:t>
            </a:r>
            <a:r>
              <a:rPr lang="en-GB" sz="3700"/>
              <a:t> </a:t>
            </a:r>
            <a:r>
              <a:rPr lang="en-GB" sz="2700"/>
              <a:t>-</a:t>
            </a:r>
            <a:r>
              <a:rPr lang="en-GB" sz="3700"/>
              <a:t> </a:t>
            </a:r>
            <a:r>
              <a:rPr lang="en-GB" sz="2700"/>
              <a:t>Hyperparameters</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Effect filter="fade" transition="in">
                                      <p:cBhvr>
                                        <p:cTn dur="1000"/>
                                        <p:tgtEl>
                                          <p:spTgt spid="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Effect filter="fade" transition="in">
                                      <p:cBhvr>
                                        <p:cTn dur="1000"/>
                                        <p:tgtEl>
                                          <p:spTgt spid="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Effect filter="fade" transition="in">
                                      <p:cBhvr>
                                        <p:cTn dur="1000"/>
                                        <p:tgtEl>
                                          <p:spTgt spid="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3" st="3"/>
                                            </p:txEl>
                                          </p:spTgt>
                                        </p:tgtEl>
                                        <p:attrNameLst>
                                          <p:attrName>style.visibility</p:attrName>
                                        </p:attrNameLst>
                                      </p:cBhvr>
                                      <p:to>
                                        <p:strVal val="visible"/>
                                      </p:to>
                                    </p:set>
                                    <p:animEffect filter="fade" transition="in">
                                      <p:cBhvr>
                                        <p:cTn dur="1000"/>
                                        <p:tgtEl>
                                          <p:spTgt spid="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4" st="4"/>
                                            </p:txEl>
                                          </p:spTgt>
                                        </p:tgtEl>
                                        <p:attrNameLst>
                                          <p:attrName>style.visibility</p:attrName>
                                        </p:attrNameLst>
                                      </p:cBhvr>
                                      <p:to>
                                        <p:strVal val="visible"/>
                                      </p:to>
                                    </p:set>
                                    <p:animEffect filter="fade" transition="in">
                                      <p:cBhvr>
                                        <p:cTn dur="1000"/>
                                        <p:tgtEl>
                                          <p:spTgt spid="6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5" st="5"/>
                                            </p:txEl>
                                          </p:spTgt>
                                        </p:tgtEl>
                                        <p:attrNameLst>
                                          <p:attrName>style.visibility</p:attrName>
                                        </p:attrNameLst>
                                      </p:cBhvr>
                                      <p:to>
                                        <p:strVal val="visible"/>
                                      </p:to>
                                    </p:set>
                                    <p:animEffect filter="fade" transition="in">
                                      <p:cBhvr>
                                        <p:cTn dur="1000"/>
                                        <p:tgtEl>
                                          <p:spTgt spid="6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6" st="6"/>
                                            </p:txEl>
                                          </p:spTgt>
                                        </p:tgtEl>
                                        <p:attrNameLst>
                                          <p:attrName>style.visibility</p:attrName>
                                        </p:attrNameLst>
                                      </p:cBhvr>
                                      <p:to>
                                        <p:strVal val="visible"/>
                                      </p:to>
                                    </p:set>
                                    <p:animEffect filter="fade" transition="in">
                                      <p:cBhvr>
                                        <p:cTn dur="1000"/>
                                        <p:tgtEl>
                                          <p:spTgt spid="6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7" st="7"/>
                                            </p:txEl>
                                          </p:spTgt>
                                        </p:tgtEl>
                                        <p:attrNameLst>
                                          <p:attrName>style.visibility</p:attrName>
                                        </p:attrNameLst>
                                      </p:cBhvr>
                                      <p:to>
                                        <p:strVal val="visible"/>
                                      </p:to>
                                    </p:set>
                                    <p:animEffect filter="fade" transition="in">
                                      <p:cBhvr>
                                        <p:cTn dur="1000"/>
                                        <p:tgtEl>
                                          <p:spTgt spid="6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8" st="8"/>
                                            </p:txEl>
                                          </p:spTgt>
                                        </p:tgtEl>
                                        <p:attrNameLst>
                                          <p:attrName>style.visibility</p:attrName>
                                        </p:attrNameLst>
                                      </p:cBhvr>
                                      <p:to>
                                        <p:strVal val="visible"/>
                                      </p:to>
                                    </p:set>
                                    <p:animEffect filter="fade" transition="in">
                                      <p:cBhvr>
                                        <p:cTn dur="1000"/>
                                        <p:tgtEl>
                                          <p:spTgt spid="66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4"/>
          <p:cNvSpPr txBox="1"/>
          <p:nvPr>
            <p:ph idx="1" type="body"/>
          </p:nvPr>
        </p:nvSpPr>
        <p:spPr>
          <a:xfrm>
            <a:off x="1172775" y="958550"/>
            <a:ext cx="7304400" cy="40488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Noto Sans Symbols"/>
              <a:buChar char="❑"/>
            </a:pPr>
            <a:r>
              <a:rPr lang="en-GB" sz="2100"/>
              <a:t>Booster Parameters</a:t>
            </a:r>
            <a:endParaRPr b="1" sz="2100"/>
          </a:p>
          <a:p>
            <a:pPr indent="-349250" lvl="1" marL="914400" rtl="0" algn="l">
              <a:lnSpc>
                <a:spcPct val="115000"/>
              </a:lnSpc>
              <a:spcBef>
                <a:spcPts val="0"/>
              </a:spcBef>
              <a:spcAft>
                <a:spcPts val="0"/>
              </a:spcAft>
              <a:buSzPts val="1900"/>
              <a:buFont typeface="Noto Sans Symbols"/>
              <a:buChar char="○"/>
            </a:pPr>
            <a:r>
              <a:rPr b="1" lang="en-GB" sz="2100"/>
              <a:t>gamma </a:t>
            </a:r>
            <a:endParaRPr b="1" sz="2100"/>
          </a:p>
          <a:p>
            <a:pPr indent="-349250" lvl="2" marL="1371600" rtl="0" algn="l">
              <a:lnSpc>
                <a:spcPct val="115000"/>
              </a:lnSpc>
              <a:spcBef>
                <a:spcPts val="0"/>
              </a:spcBef>
              <a:spcAft>
                <a:spcPts val="0"/>
              </a:spcAft>
              <a:buSzPts val="1900"/>
              <a:buFont typeface="Noto Sans Symbols"/>
              <a:buChar char="■"/>
            </a:pPr>
            <a:r>
              <a:rPr lang="en-GB" sz="2100"/>
              <a:t>A node is split only when the resulting split gives a positive reduction in the loss  function.</a:t>
            </a:r>
            <a:endParaRPr sz="2100"/>
          </a:p>
          <a:p>
            <a:pPr indent="-349250" lvl="2" marL="1371600" rtl="0" algn="l">
              <a:lnSpc>
                <a:spcPct val="115000"/>
              </a:lnSpc>
              <a:spcBef>
                <a:spcPts val="0"/>
              </a:spcBef>
              <a:spcAft>
                <a:spcPts val="0"/>
              </a:spcAft>
              <a:buSzPts val="1900"/>
              <a:buFont typeface="Noto Sans Symbols"/>
              <a:buChar char="■"/>
            </a:pPr>
            <a:r>
              <a:rPr lang="en-GB" sz="2100"/>
              <a:t>Specifies the minimum loss reduction required to make a split.</a:t>
            </a:r>
            <a:endParaRPr sz="2100"/>
          </a:p>
          <a:p>
            <a:pPr indent="-349250" lvl="1" marL="914400" rtl="0" algn="l">
              <a:lnSpc>
                <a:spcPct val="115000"/>
              </a:lnSpc>
              <a:spcBef>
                <a:spcPts val="0"/>
              </a:spcBef>
              <a:spcAft>
                <a:spcPts val="0"/>
              </a:spcAft>
              <a:buSzPts val="1900"/>
              <a:buFont typeface="Noto Sans Symbols"/>
              <a:buChar char="○"/>
            </a:pPr>
            <a:r>
              <a:rPr b="1" lang="en-GB" sz="2100"/>
              <a:t>subsample</a:t>
            </a:r>
            <a:r>
              <a:rPr lang="en-GB" sz="2100"/>
              <a:t> </a:t>
            </a:r>
            <a:endParaRPr sz="2100"/>
          </a:p>
          <a:p>
            <a:pPr indent="-349250" lvl="2" marL="1371600" rtl="0" algn="l">
              <a:lnSpc>
                <a:spcPct val="115000"/>
              </a:lnSpc>
              <a:spcBef>
                <a:spcPts val="0"/>
              </a:spcBef>
              <a:spcAft>
                <a:spcPts val="0"/>
              </a:spcAft>
              <a:buSzPts val="1900"/>
              <a:buFont typeface="Noto Sans Symbols"/>
              <a:buChar char="■"/>
            </a:pPr>
            <a:r>
              <a:rPr lang="en-GB" sz="2100"/>
              <a:t>It denotes the fraction of observations to be randomly samples for each tree.</a:t>
            </a:r>
            <a:endParaRPr sz="2100"/>
          </a:p>
          <a:p>
            <a:pPr indent="-349250" lvl="2" marL="1371600" rtl="0" algn="l">
              <a:lnSpc>
                <a:spcPct val="115000"/>
              </a:lnSpc>
              <a:spcBef>
                <a:spcPts val="0"/>
              </a:spcBef>
              <a:spcAft>
                <a:spcPts val="0"/>
              </a:spcAft>
              <a:buSzPts val="1900"/>
              <a:buFont typeface="Noto Sans Symbols"/>
              <a:buChar char="■"/>
            </a:pPr>
            <a:r>
              <a:rPr lang="en-GB" sz="2100"/>
              <a:t>Subsample ratio of the training instances.</a:t>
            </a:r>
            <a:endParaRPr sz="2100"/>
          </a:p>
        </p:txBody>
      </p:sp>
      <p:sp>
        <p:nvSpPr>
          <p:cNvPr id="671" name="Google Shape;671;p84"/>
          <p:cNvSpPr txBox="1"/>
          <p:nvPr>
            <p:ph type="title"/>
          </p:nvPr>
        </p:nvSpPr>
        <p:spPr>
          <a:xfrm>
            <a:off x="1172775" y="429573"/>
            <a:ext cx="7629600" cy="7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XGBoost</a:t>
            </a:r>
            <a:r>
              <a:rPr lang="en-GB" sz="3700"/>
              <a:t> </a:t>
            </a:r>
            <a:r>
              <a:rPr lang="en-GB" sz="2700"/>
              <a:t>-</a:t>
            </a:r>
            <a:r>
              <a:rPr lang="en-GB" sz="3700"/>
              <a:t> </a:t>
            </a:r>
            <a:r>
              <a:rPr lang="en-GB" sz="2700"/>
              <a:t>Hyperparameters</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animEffect filter="fade" transition="in">
                                      <p:cBhvr>
                                        <p:cTn dur="1000"/>
                                        <p:tgtEl>
                                          <p:spTgt spid="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animEffect filter="fade" transition="in">
                                      <p:cBhvr>
                                        <p:cTn dur="1000"/>
                                        <p:tgtEl>
                                          <p:spTgt spid="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animEffect filter="fade" transition="in">
                                      <p:cBhvr>
                                        <p:cTn dur="1000"/>
                                        <p:tgtEl>
                                          <p:spTgt spid="6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animEffect filter="fade" transition="in">
                                      <p:cBhvr>
                                        <p:cTn dur="1000"/>
                                        <p:tgtEl>
                                          <p:spTgt spid="6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4" st="4"/>
                                            </p:txEl>
                                          </p:spTgt>
                                        </p:tgtEl>
                                        <p:attrNameLst>
                                          <p:attrName>style.visibility</p:attrName>
                                        </p:attrNameLst>
                                      </p:cBhvr>
                                      <p:to>
                                        <p:strVal val="visible"/>
                                      </p:to>
                                    </p:set>
                                    <p:animEffect filter="fade" transition="in">
                                      <p:cBhvr>
                                        <p:cTn dur="1000"/>
                                        <p:tgtEl>
                                          <p:spTgt spid="6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5" st="5"/>
                                            </p:txEl>
                                          </p:spTgt>
                                        </p:tgtEl>
                                        <p:attrNameLst>
                                          <p:attrName>style.visibility</p:attrName>
                                        </p:attrNameLst>
                                      </p:cBhvr>
                                      <p:to>
                                        <p:strVal val="visible"/>
                                      </p:to>
                                    </p:set>
                                    <p:animEffect filter="fade" transition="in">
                                      <p:cBhvr>
                                        <p:cTn dur="1000"/>
                                        <p:tgtEl>
                                          <p:spTgt spid="6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6" st="6"/>
                                            </p:txEl>
                                          </p:spTgt>
                                        </p:tgtEl>
                                        <p:attrNameLst>
                                          <p:attrName>style.visibility</p:attrName>
                                        </p:attrNameLst>
                                      </p:cBhvr>
                                      <p:to>
                                        <p:strVal val="visible"/>
                                      </p:to>
                                    </p:set>
                                    <p:animEffect filter="fade" transition="in">
                                      <p:cBhvr>
                                        <p:cTn dur="1000"/>
                                        <p:tgtEl>
                                          <p:spTgt spid="6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5"/>
          <p:cNvSpPr txBox="1"/>
          <p:nvPr>
            <p:ph idx="1" type="body"/>
          </p:nvPr>
        </p:nvSpPr>
        <p:spPr>
          <a:xfrm>
            <a:off x="1172775" y="1446074"/>
            <a:ext cx="6942900" cy="35613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Noto Sans Symbols"/>
              <a:buChar char="❑"/>
            </a:pPr>
            <a:r>
              <a:rPr lang="en-GB" sz="2100"/>
              <a:t>Booster Parameters</a:t>
            </a:r>
            <a:endParaRPr sz="2100"/>
          </a:p>
          <a:p>
            <a:pPr indent="-349250" lvl="1" marL="914400" rtl="0" algn="l">
              <a:lnSpc>
                <a:spcPct val="115000"/>
              </a:lnSpc>
              <a:spcBef>
                <a:spcPts val="0"/>
              </a:spcBef>
              <a:spcAft>
                <a:spcPts val="0"/>
              </a:spcAft>
              <a:buSzPts val="1900"/>
              <a:buFont typeface="Noto Sans Symbols"/>
              <a:buChar char="○"/>
            </a:pPr>
            <a:r>
              <a:rPr b="1" lang="en-GB" sz="1900"/>
              <a:t>alpha  </a:t>
            </a:r>
            <a:endParaRPr b="1" sz="1900"/>
          </a:p>
          <a:p>
            <a:pPr indent="-349250" lvl="2" marL="1371600" rtl="0" algn="l">
              <a:lnSpc>
                <a:spcPct val="115000"/>
              </a:lnSpc>
              <a:spcBef>
                <a:spcPts val="0"/>
              </a:spcBef>
              <a:spcAft>
                <a:spcPts val="0"/>
              </a:spcAft>
              <a:buSzPts val="1900"/>
              <a:buFont typeface="Noto Sans Symbols"/>
              <a:buChar char="■"/>
            </a:pPr>
            <a:r>
              <a:rPr lang="en-GB" sz="1900"/>
              <a:t>L1 regularization term on weights.</a:t>
            </a:r>
            <a:endParaRPr sz="1900"/>
          </a:p>
          <a:p>
            <a:pPr indent="-349250" lvl="1" marL="914400" rtl="0" algn="l">
              <a:lnSpc>
                <a:spcPct val="115000"/>
              </a:lnSpc>
              <a:spcBef>
                <a:spcPts val="0"/>
              </a:spcBef>
              <a:spcAft>
                <a:spcPts val="0"/>
              </a:spcAft>
              <a:buSzPts val="1900"/>
              <a:buFont typeface="Noto Sans Symbols"/>
              <a:buChar char="○"/>
            </a:pPr>
            <a:r>
              <a:rPr b="1" lang="en-GB" sz="1900"/>
              <a:t>lambda </a:t>
            </a:r>
            <a:endParaRPr b="1" sz="1900"/>
          </a:p>
          <a:p>
            <a:pPr indent="-349250" lvl="2" marL="1371600" rtl="0" algn="l">
              <a:lnSpc>
                <a:spcPct val="115000"/>
              </a:lnSpc>
              <a:spcBef>
                <a:spcPts val="0"/>
              </a:spcBef>
              <a:spcAft>
                <a:spcPts val="0"/>
              </a:spcAft>
              <a:buSzPts val="1900"/>
              <a:buFont typeface="Noto Sans Symbols"/>
              <a:buChar char="■"/>
            </a:pPr>
            <a:r>
              <a:rPr lang="en-GB" sz="1900"/>
              <a:t>L2 regularization term on weights .</a:t>
            </a:r>
            <a:endParaRPr b="1" sz="1900"/>
          </a:p>
          <a:p>
            <a:pPr indent="-228600" lvl="0" marL="457200" rtl="0" algn="l">
              <a:lnSpc>
                <a:spcPct val="115000"/>
              </a:lnSpc>
              <a:spcBef>
                <a:spcPts val="0"/>
              </a:spcBef>
              <a:spcAft>
                <a:spcPts val="0"/>
              </a:spcAft>
              <a:buSzPts val="1300"/>
              <a:buNone/>
            </a:pPr>
            <a:r>
              <a:t/>
            </a:r>
            <a:endParaRPr sz="2100"/>
          </a:p>
          <a:p>
            <a:pPr indent="-228600" lvl="0" marL="457200" rtl="0" algn="l">
              <a:lnSpc>
                <a:spcPct val="115000"/>
              </a:lnSpc>
              <a:spcBef>
                <a:spcPts val="0"/>
              </a:spcBef>
              <a:spcAft>
                <a:spcPts val="0"/>
              </a:spcAft>
              <a:buSzPts val="1300"/>
              <a:buNone/>
            </a:pPr>
            <a:r>
              <a:t/>
            </a:r>
            <a:endParaRPr sz="2100"/>
          </a:p>
        </p:txBody>
      </p:sp>
      <p:sp>
        <p:nvSpPr>
          <p:cNvPr id="677" name="Google Shape;677;p85"/>
          <p:cNvSpPr txBox="1"/>
          <p:nvPr>
            <p:ph type="title"/>
          </p:nvPr>
        </p:nvSpPr>
        <p:spPr>
          <a:xfrm>
            <a:off x="1172775" y="429573"/>
            <a:ext cx="7629600" cy="7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2700"/>
              <a:t>XGBoost</a:t>
            </a:r>
            <a:r>
              <a:rPr lang="en-GB" sz="3700"/>
              <a:t> </a:t>
            </a:r>
            <a:r>
              <a:rPr lang="en-GB" sz="2700"/>
              <a:t>-</a:t>
            </a:r>
            <a:r>
              <a:rPr lang="en-GB" sz="3700"/>
              <a:t> </a:t>
            </a:r>
            <a:r>
              <a:rPr lang="en-GB" sz="2700"/>
              <a:t>Hyperparameters</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animEffect filter="fade" transition="in">
                                      <p:cBhvr>
                                        <p:cTn dur="1000"/>
                                        <p:tgtEl>
                                          <p:spTgt spid="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animEffect filter="fade" transition="in">
                                      <p:cBhvr>
                                        <p:cTn dur="1000"/>
                                        <p:tgtEl>
                                          <p:spTgt spid="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animEffect filter="fade" transition="in">
                                      <p:cBhvr>
                                        <p:cTn dur="1000"/>
                                        <p:tgtEl>
                                          <p:spTgt spid="6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animEffect filter="fade" transition="in">
                                      <p:cBhvr>
                                        <p:cTn dur="1000"/>
                                        <p:tgtEl>
                                          <p:spTgt spid="6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4" st="4"/>
                                            </p:txEl>
                                          </p:spTgt>
                                        </p:tgtEl>
                                        <p:attrNameLst>
                                          <p:attrName>style.visibility</p:attrName>
                                        </p:attrNameLst>
                                      </p:cBhvr>
                                      <p:to>
                                        <p:strVal val="visible"/>
                                      </p:to>
                                    </p:set>
                                    <p:animEffect filter="fade" transition="in">
                                      <p:cBhvr>
                                        <p:cTn dur="1000"/>
                                        <p:tgtEl>
                                          <p:spTgt spid="6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5" st="5"/>
                                            </p:txEl>
                                          </p:spTgt>
                                        </p:tgtEl>
                                        <p:attrNameLst>
                                          <p:attrName>style.visibility</p:attrName>
                                        </p:attrNameLst>
                                      </p:cBhvr>
                                      <p:to>
                                        <p:strVal val="visible"/>
                                      </p:to>
                                    </p:set>
                                    <p:animEffect filter="fade" transition="in">
                                      <p:cBhvr>
                                        <p:cTn dur="1000"/>
                                        <p:tgtEl>
                                          <p:spTgt spid="6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6" st="6"/>
                                            </p:txEl>
                                          </p:spTgt>
                                        </p:tgtEl>
                                        <p:attrNameLst>
                                          <p:attrName>style.visibility</p:attrName>
                                        </p:attrNameLst>
                                      </p:cBhvr>
                                      <p:to>
                                        <p:strVal val="visible"/>
                                      </p:to>
                                    </p:set>
                                    <p:animEffect filter="fade" transition="in">
                                      <p:cBhvr>
                                        <p:cTn dur="1000"/>
                                        <p:tgtEl>
                                          <p:spTgt spid="6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6"/>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700"/>
              <a:t>Step</a:t>
            </a:r>
            <a:r>
              <a:rPr lang="en-GB" sz="2700"/>
              <a:t> 5 - Model Evaluation</a:t>
            </a:r>
            <a:endParaRPr sz="2700"/>
          </a:p>
        </p:txBody>
      </p:sp>
      <p:sp>
        <p:nvSpPr>
          <p:cNvPr id="683" name="Google Shape;683;p86"/>
          <p:cNvSpPr txBox="1"/>
          <p:nvPr>
            <p:ph idx="1" type="body"/>
          </p:nvPr>
        </p:nvSpPr>
        <p:spPr>
          <a:xfrm>
            <a:off x="1014825" y="1457325"/>
            <a:ext cx="6942900" cy="29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Extensive model evaluation using</a:t>
            </a:r>
            <a:endParaRPr sz="2200"/>
          </a:p>
          <a:p>
            <a:pPr indent="-368300" lvl="0" marL="457200" rtl="0" algn="l">
              <a:spcBef>
                <a:spcPts val="1600"/>
              </a:spcBef>
              <a:spcAft>
                <a:spcPts val="0"/>
              </a:spcAft>
              <a:buSzPts val="2200"/>
              <a:buChar char="❏"/>
            </a:pPr>
            <a:r>
              <a:rPr lang="en-GB" sz="2200"/>
              <a:t>Confusion matrix</a:t>
            </a:r>
            <a:endParaRPr sz="2200"/>
          </a:p>
          <a:p>
            <a:pPr indent="-368300" lvl="0" marL="457200" rtl="0" algn="l">
              <a:spcBef>
                <a:spcPts val="0"/>
              </a:spcBef>
              <a:spcAft>
                <a:spcPts val="0"/>
              </a:spcAft>
              <a:buSzPts val="2200"/>
              <a:buChar char="❏"/>
            </a:pPr>
            <a:r>
              <a:rPr lang="en-GB" sz="2200"/>
              <a:t>K-S, Gain, Lift, ROC  Charts</a:t>
            </a:r>
            <a:endParaRPr sz="2200"/>
          </a:p>
          <a:p>
            <a:pPr indent="-368300" lvl="0" marL="457200" rtl="0" algn="l">
              <a:spcBef>
                <a:spcPts val="0"/>
              </a:spcBef>
              <a:spcAft>
                <a:spcPts val="0"/>
              </a:spcAft>
              <a:buSzPts val="2200"/>
              <a:buChar char="❏"/>
            </a:pPr>
            <a:r>
              <a:rPr lang="en-GB" sz="2200"/>
              <a:t>Histogram</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animEffect filter="fade" transition="in">
                                      <p:cBhvr>
                                        <p:cTn dur="1000"/>
                                        <p:tgtEl>
                                          <p:spTgt spid="6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xEl>
                                              <p:pRg end="1" st="1"/>
                                            </p:txEl>
                                          </p:spTgt>
                                        </p:tgtEl>
                                        <p:attrNameLst>
                                          <p:attrName>style.visibility</p:attrName>
                                        </p:attrNameLst>
                                      </p:cBhvr>
                                      <p:to>
                                        <p:strVal val="visible"/>
                                      </p:to>
                                    </p:set>
                                    <p:animEffect filter="fade" transition="in">
                                      <p:cBhvr>
                                        <p:cTn dur="1000"/>
                                        <p:tgtEl>
                                          <p:spTgt spid="6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xEl>
                                              <p:pRg end="2" st="2"/>
                                            </p:txEl>
                                          </p:spTgt>
                                        </p:tgtEl>
                                        <p:attrNameLst>
                                          <p:attrName>style.visibility</p:attrName>
                                        </p:attrNameLst>
                                      </p:cBhvr>
                                      <p:to>
                                        <p:strVal val="visible"/>
                                      </p:to>
                                    </p:set>
                                    <p:animEffect filter="fade" transition="in">
                                      <p:cBhvr>
                                        <p:cTn dur="1000"/>
                                        <p:tgtEl>
                                          <p:spTgt spid="6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xEl>
                                              <p:pRg end="3" st="3"/>
                                            </p:txEl>
                                          </p:spTgt>
                                        </p:tgtEl>
                                        <p:attrNameLst>
                                          <p:attrName>style.visibility</p:attrName>
                                        </p:attrNameLst>
                                      </p:cBhvr>
                                      <p:to>
                                        <p:strVal val="visible"/>
                                      </p:to>
                                    </p:set>
                                    <p:animEffect filter="fade" transition="in">
                                      <p:cBhvr>
                                        <p:cTn dur="1000"/>
                                        <p:tgtEl>
                                          <p:spTgt spid="6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7"/>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689" name="Google Shape;689;p87"/>
          <p:cNvSpPr txBox="1"/>
          <p:nvPr>
            <p:ph idx="1" type="body"/>
          </p:nvPr>
        </p:nvSpPr>
        <p:spPr>
          <a:xfrm>
            <a:off x="1014825" y="1457325"/>
            <a:ext cx="6942900" cy="293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Confusion Matrix: </a:t>
            </a:r>
            <a:br>
              <a:rPr lang="en-GB" sz="1900"/>
            </a:br>
            <a:r>
              <a:rPr lang="en-GB" sz="1900"/>
              <a:t>It shows the number of correct and incorrect predictions made by the classification model compared to the actual outcomes (target value) in the data.  </a:t>
            </a:r>
            <a:endParaRPr sz="1900"/>
          </a:p>
        </p:txBody>
      </p:sp>
      <p:pic>
        <p:nvPicPr>
          <p:cNvPr id="690" name="Google Shape;690;p87"/>
          <p:cNvPicPr preferRelativeResize="0"/>
          <p:nvPr/>
        </p:nvPicPr>
        <p:blipFill>
          <a:blip r:embed="rId3">
            <a:alphaModFix/>
          </a:blip>
          <a:stretch>
            <a:fillRect/>
          </a:stretch>
        </p:blipFill>
        <p:spPr>
          <a:xfrm>
            <a:off x="1093000" y="2971473"/>
            <a:ext cx="7499202" cy="174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animEffect filter="fade" transition="in">
                                      <p:cBhvr>
                                        <p:cTn dur="1000"/>
                                        <p:tgtEl>
                                          <p:spTgt spid="68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8"/>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696" name="Google Shape;696;p88"/>
          <p:cNvSpPr txBox="1"/>
          <p:nvPr>
            <p:ph idx="1" type="body"/>
          </p:nvPr>
        </p:nvSpPr>
        <p:spPr>
          <a:xfrm>
            <a:off x="793450" y="1376175"/>
            <a:ext cx="8350500" cy="3663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b="1" lang="en-GB" sz="1900"/>
              <a:t>Accuracy</a:t>
            </a:r>
            <a:r>
              <a:rPr lang="en-GB" sz="1900"/>
              <a:t> : </a:t>
            </a:r>
            <a:r>
              <a:rPr lang="en-GB" sz="1700"/>
              <a:t>The proportion of the total number of predictions that were correct.</a:t>
            </a:r>
            <a:endParaRPr sz="1700"/>
          </a:p>
          <a:p>
            <a:pPr indent="-349250" lvl="0" marL="457200" rtl="0" algn="l">
              <a:lnSpc>
                <a:spcPct val="150000"/>
              </a:lnSpc>
              <a:spcBef>
                <a:spcPts val="0"/>
              </a:spcBef>
              <a:spcAft>
                <a:spcPts val="0"/>
              </a:spcAft>
              <a:buSzPts val="1900"/>
              <a:buChar char="❏"/>
            </a:pPr>
            <a:r>
              <a:rPr b="1" lang="en-GB" sz="1900"/>
              <a:t>Precision</a:t>
            </a:r>
            <a:r>
              <a:rPr lang="en-GB" sz="1900"/>
              <a:t> : </a:t>
            </a:r>
            <a:r>
              <a:rPr lang="en-GB" sz="1700"/>
              <a:t>The proportion of positive cases that were correctly identified.</a:t>
            </a:r>
            <a:endParaRPr sz="1700"/>
          </a:p>
          <a:p>
            <a:pPr indent="-349250" lvl="0" marL="457200" rtl="0" algn="l">
              <a:lnSpc>
                <a:spcPct val="150000"/>
              </a:lnSpc>
              <a:spcBef>
                <a:spcPts val="0"/>
              </a:spcBef>
              <a:spcAft>
                <a:spcPts val="0"/>
              </a:spcAft>
              <a:buSzPts val="1900"/>
              <a:buChar char="❏"/>
            </a:pPr>
            <a:r>
              <a:rPr b="1" lang="en-GB" sz="1900"/>
              <a:t>Negative Predictive Value</a:t>
            </a:r>
            <a:r>
              <a:rPr lang="en-GB" sz="1900"/>
              <a:t> : </a:t>
            </a:r>
            <a:r>
              <a:rPr lang="en-GB" sz="1700"/>
              <a:t>The proportion of negative cases that were correctly identified.</a:t>
            </a:r>
            <a:endParaRPr sz="1700"/>
          </a:p>
          <a:p>
            <a:pPr indent="-349250" lvl="0" marL="457200" rtl="0" algn="l">
              <a:lnSpc>
                <a:spcPct val="150000"/>
              </a:lnSpc>
              <a:spcBef>
                <a:spcPts val="0"/>
              </a:spcBef>
              <a:spcAft>
                <a:spcPts val="0"/>
              </a:spcAft>
              <a:buSzPts val="1900"/>
              <a:buChar char="❏"/>
            </a:pPr>
            <a:r>
              <a:rPr b="1" lang="en-GB" sz="1900"/>
              <a:t>Sensitivity or Recall :</a:t>
            </a:r>
            <a:r>
              <a:rPr lang="en-GB" sz="1900"/>
              <a:t> </a:t>
            </a:r>
            <a:r>
              <a:rPr lang="en-GB" sz="1700"/>
              <a:t>The proportion of actual positive cases which are correctly identified. </a:t>
            </a:r>
            <a:endParaRPr sz="1700"/>
          </a:p>
          <a:p>
            <a:pPr indent="-349250" lvl="0" marL="457200" rtl="0" algn="l">
              <a:lnSpc>
                <a:spcPct val="150000"/>
              </a:lnSpc>
              <a:spcBef>
                <a:spcPts val="0"/>
              </a:spcBef>
              <a:spcAft>
                <a:spcPts val="0"/>
              </a:spcAft>
              <a:buSzPts val="1900"/>
              <a:buChar char="❏"/>
            </a:pPr>
            <a:r>
              <a:rPr b="1" lang="en-GB" sz="1900"/>
              <a:t>Specificity :</a:t>
            </a:r>
            <a:r>
              <a:rPr lang="en-GB" sz="1900"/>
              <a:t> </a:t>
            </a:r>
            <a:r>
              <a:rPr lang="en-GB" sz="1700"/>
              <a:t>The proportion of actual negative cases which are correctly identified.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Effect filter="fade" transition="in">
                                      <p:cBhvr>
                                        <p:cTn dur="1000"/>
                                        <p:tgtEl>
                                          <p:spTgt spid="6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animEffect filter="fade" transition="in">
                                      <p:cBhvr>
                                        <p:cTn dur="1000"/>
                                        <p:tgtEl>
                                          <p:spTgt spid="6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animEffect filter="fade" transition="in">
                                      <p:cBhvr>
                                        <p:cTn dur="1000"/>
                                        <p:tgtEl>
                                          <p:spTgt spid="6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animEffect filter="fade" transition="in">
                                      <p:cBhvr>
                                        <p:cTn dur="1000"/>
                                        <p:tgtEl>
                                          <p:spTgt spid="6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animEffect filter="fade" transition="in">
                                      <p:cBhvr>
                                        <p:cTn dur="1000"/>
                                        <p:tgtEl>
                                          <p:spTgt spid="6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9"/>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702" name="Google Shape;702;p89"/>
          <p:cNvSpPr txBox="1"/>
          <p:nvPr>
            <p:ph idx="1" type="body"/>
          </p:nvPr>
        </p:nvSpPr>
        <p:spPr>
          <a:xfrm>
            <a:off x="1014825" y="1457325"/>
            <a:ext cx="4770600" cy="3295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Gain and Lift Charts:</a:t>
            </a:r>
            <a:endParaRPr sz="2200"/>
          </a:p>
          <a:p>
            <a:pPr indent="-342900" lvl="1" marL="914400" rtl="0" algn="l">
              <a:spcBef>
                <a:spcPts val="0"/>
              </a:spcBef>
              <a:spcAft>
                <a:spcPts val="0"/>
              </a:spcAft>
              <a:buSzPts val="1800"/>
              <a:buChar char="❏"/>
            </a:pPr>
            <a:r>
              <a:rPr lang="en-GB" sz="1800"/>
              <a:t>The ratio between the results obtained with and without the model. </a:t>
            </a:r>
            <a:br>
              <a:rPr lang="en-GB" sz="1800"/>
            </a:br>
            <a:endParaRPr sz="500"/>
          </a:p>
          <a:p>
            <a:pPr indent="-342900" lvl="1" marL="914400" rtl="0" algn="l">
              <a:spcBef>
                <a:spcPts val="0"/>
              </a:spcBef>
              <a:spcAft>
                <a:spcPts val="0"/>
              </a:spcAft>
              <a:buSzPts val="1800"/>
              <a:buChar char="❏"/>
            </a:pPr>
            <a:r>
              <a:rPr lang="en-GB" sz="1800"/>
              <a:t>Evaluates model performance in a portion of the population. </a:t>
            </a:r>
            <a:br>
              <a:rPr lang="en-GB" sz="1800"/>
            </a:br>
            <a:endParaRPr sz="800"/>
          </a:p>
          <a:p>
            <a:pPr indent="-342900" lvl="1" marL="914400" rtl="0" algn="l">
              <a:spcBef>
                <a:spcPts val="0"/>
              </a:spcBef>
              <a:spcAft>
                <a:spcPts val="0"/>
              </a:spcAft>
              <a:buSzPts val="1800"/>
              <a:buChar char="❏"/>
            </a:pPr>
            <a:r>
              <a:rPr lang="en-GB" sz="1800"/>
              <a:t>The lift chart shows how much more likely we are to receive positive responses than if we contact a random sample of customers.</a:t>
            </a:r>
            <a:endParaRPr sz="1800"/>
          </a:p>
        </p:txBody>
      </p:sp>
      <p:pic>
        <p:nvPicPr>
          <p:cNvPr id="703" name="Google Shape;703;p89"/>
          <p:cNvPicPr preferRelativeResize="0"/>
          <p:nvPr/>
        </p:nvPicPr>
        <p:blipFill>
          <a:blip r:embed="rId3">
            <a:alphaModFix/>
          </a:blip>
          <a:stretch>
            <a:fillRect/>
          </a:stretch>
        </p:blipFill>
        <p:spPr>
          <a:xfrm>
            <a:off x="6110200" y="1050150"/>
            <a:ext cx="2714549" cy="1874151"/>
          </a:xfrm>
          <a:prstGeom prst="rect">
            <a:avLst/>
          </a:prstGeom>
          <a:noFill/>
          <a:ln>
            <a:noFill/>
          </a:ln>
        </p:spPr>
      </p:pic>
      <p:pic>
        <p:nvPicPr>
          <p:cNvPr id="704" name="Google Shape;704;p89"/>
          <p:cNvPicPr preferRelativeResize="0"/>
          <p:nvPr/>
        </p:nvPicPr>
        <p:blipFill>
          <a:blip r:embed="rId4">
            <a:alphaModFix/>
          </a:blip>
          <a:stretch>
            <a:fillRect/>
          </a:stretch>
        </p:blipFill>
        <p:spPr>
          <a:xfrm>
            <a:off x="6110200" y="3098825"/>
            <a:ext cx="2714549" cy="1756850"/>
          </a:xfrm>
          <a:prstGeom prst="rect">
            <a:avLst/>
          </a:prstGeom>
          <a:noFill/>
          <a:ln>
            <a:noFill/>
          </a:ln>
        </p:spPr>
      </p:pic>
      <p:sp>
        <p:nvSpPr>
          <p:cNvPr id="705" name="Google Shape;705;p89"/>
          <p:cNvSpPr txBox="1"/>
          <p:nvPr/>
        </p:nvSpPr>
        <p:spPr>
          <a:xfrm>
            <a:off x="7851775" y="1121675"/>
            <a:ext cx="7500" cy="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06" name="Google Shape;706;p89"/>
          <p:cNvSpPr txBox="1"/>
          <p:nvPr/>
        </p:nvSpPr>
        <p:spPr>
          <a:xfrm>
            <a:off x="7711550" y="1050150"/>
            <a:ext cx="11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Gain Chart</a:t>
            </a:r>
            <a:endParaRPr>
              <a:latin typeface="Lato"/>
              <a:ea typeface="Lato"/>
              <a:cs typeface="Lato"/>
              <a:sym typeface="Lato"/>
            </a:endParaRPr>
          </a:p>
        </p:txBody>
      </p:sp>
      <p:sp>
        <p:nvSpPr>
          <p:cNvPr id="707" name="Google Shape;707;p89"/>
          <p:cNvSpPr txBox="1"/>
          <p:nvPr/>
        </p:nvSpPr>
        <p:spPr>
          <a:xfrm>
            <a:off x="7785500" y="3047150"/>
            <a:ext cx="9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Lift</a:t>
            </a:r>
            <a:r>
              <a:rPr lang="en-GB">
                <a:latin typeface="Lato"/>
                <a:ea typeface="Lato"/>
                <a:cs typeface="Lato"/>
                <a:sym typeface="Lato"/>
              </a:rPr>
              <a:t> Chart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0" st="0"/>
                                            </p:txEl>
                                          </p:spTgt>
                                        </p:tgtEl>
                                        <p:attrNameLst>
                                          <p:attrName>style.visibility</p:attrName>
                                        </p:attrNameLst>
                                      </p:cBhvr>
                                      <p:to>
                                        <p:strVal val="visible"/>
                                      </p:to>
                                    </p:set>
                                    <p:animEffect filter="fade" transition="in">
                                      <p:cBhvr>
                                        <p:cTn dur="1000"/>
                                        <p:tgtEl>
                                          <p:spTgt spid="7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1" st="1"/>
                                            </p:txEl>
                                          </p:spTgt>
                                        </p:tgtEl>
                                        <p:attrNameLst>
                                          <p:attrName>style.visibility</p:attrName>
                                        </p:attrNameLst>
                                      </p:cBhvr>
                                      <p:to>
                                        <p:strVal val="visible"/>
                                      </p:to>
                                    </p:set>
                                    <p:animEffect filter="fade" transition="in">
                                      <p:cBhvr>
                                        <p:cTn dur="1000"/>
                                        <p:tgtEl>
                                          <p:spTgt spid="7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2" st="2"/>
                                            </p:txEl>
                                          </p:spTgt>
                                        </p:tgtEl>
                                        <p:attrNameLst>
                                          <p:attrName>style.visibility</p:attrName>
                                        </p:attrNameLst>
                                      </p:cBhvr>
                                      <p:to>
                                        <p:strVal val="visible"/>
                                      </p:to>
                                    </p:set>
                                    <p:animEffect filter="fade" transition="in">
                                      <p:cBhvr>
                                        <p:cTn dur="1000"/>
                                        <p:tgtEl>
                                          <p:spTgt spid="7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3" st="3"/>
                                            </p:txEl>
                                          </p:spTgt>
                                        </p:tgtEl>
                                        <p:attrNameLst>
                                          <p:attrName>style.visibility</p:attrName>
                                        </p:attrNameLst>
                                      </p:cBhvr>
                                      <p:to>
                                        <p:strVal val="visible"/>
                                      </p:to>
                                    </p:set>
                                    <p:animEffect filter="fade" transition="in">
                                      <p:cBhvr>
                                        <p:cTn dur="1000"/>
                                        <p:tgtEl>
                                          <p:spTgt spid="7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90"/>
          <p:cNvPicPr preferRelativeResize="0"/>
          <p:nvPr/>
        </p:nvPicPr>
        <p:blipFill>
          <a:blip r:embed="rId3">
            <a:alphaModFix/>
          </a:blip>
          <a:stretch>
            <a:fillRect/>
          </a:stretch>
        </p:blipFill>
        <p:spPr>
          <a:xfrm>
            <a:off x="5837602" y="1802875"/>
            <a:ext cx="3087898" cy="1811650"/>
          </a:xfrm>
          <a:prstGeom prst="rect">
            <a:avLst/>
          </a:prstGeom>
          <a:noFill/>
          <a:ln>
            <a:noFill/>
          </a:ln>
        </p:spPr>
      </p:pic>
      <p:sp>
        <p:nvSpPr>
          <p:cNvPr id="713" name="Google Shape;713;p90"/>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714" name="Google Shape;714;p90"/>
          <p:cNvSpPr txBox="1"/>
          <p:nvPr>
            <p:ph idx="1" type="body"/>
          </p:nvPr>
        </p:nvSpPr>
        <p:spPr>
          <a:xfrm>
            <a:off x="1014825" y="1457325"/>
            <a:ext cx="4770600" cy="3295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K-S Chart:</a:t>
            </a:r>
            <a:endParaRPr sz="2200"/>
          </a:p>
          <a:p>
            <a:pPr indent="-342900" lvl="1" marL="914400" rtl="0" algn="l">
              <a:spcBef>
                <a:spcPts val="0"/>
              </a:spcBef>
              <a:spcAft>
                <a:spcPts val="0"/>
              </a:spcAft>
              <a:buSzPts val="1800"/>
              <a:buChar char="❏"/>
            </a:pPr>
            <a:r>
              <a:rPr lang="en-GB" sz="1800"/>
              <a:t>K-S or Kolmogorov-Smirnov chart is a measure of the degree of separation between the positive and negative distributions. </a:t>
            </a:r>
            <a:endParaRPr sz="1800"/>
          </a:p>
          <a:p>
            <a:pPr indent="-342900" lvl="1" marL="914400" rtl="0" algn="l">
              <a:spcBef>
                <a:spcPts val="0"/>
              </a:spcBef>
              <a:spcAft>
                <a:spcPts val="0"/>
              </a:spcAft>
              <a:buSzPts val="1800"/>
              <a:buChar char="❏"/>
            </a:pPr>
            <a:r>
              <a:rPr lang="en-GB" sz="1800"/>
              <a:t>The K-S is 100 if the scores partition the population into two separate groups positive and negative. </a:t>
            </a:r>
            <a:endParaRPr sz="1800"/>
          </a:p>
          <a:p>
            <a:pPr indent="-342900" lvl="1" marL="914400" rtl="0" algn="l">
              <a:spcBef>
                <a:spcPts val="0"/>
              </a:spcBef>
              <a:spcAft>
                <a:spcPts val="0"/>
              </a:spcAft>
              <a:buSzPts val="1800"/>
              <a:buChar char="❏"/>
            </a:pPr>
            <a:r>
              <a:rPr lang="en-GB" sz="1800"/>
              <a:t>The K-S is  0 i</a:t>
            </a:r>
            <a:r>
              <a:rPr lang="en-GB" sz="1800"/>
              <a:t>f the model selects cases randomly from the population. 		</a:t>
            </a:r>
            <a:endParaRPr sz="1800"/>
          </a:p>
        </p:txBody>
      </p:sp>
      <p:sp>
        <p:nvSpPr>
          <p:cNvPr id="715" name="Google Shape;715;p90"/>
          <p:cNvSpPr txBox="1"/>
          <p:nvPr/>
        </p:nvSpPr>
        <p:spPr>
          <a:xfrm>
            <a:off x="7851775" y="1121675"/>
            <a:ext cx="7500" cy="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16" name="Google Shape;716;p90"/>
          <p:cNvSpPr txBox="1"/>
          <p:nvPr/>
        </p:nvSpPr>
        <p:spPr>
          <a:xfrm>
            <a:off x="6567700" y="1802875"/>
            <a:ext cx="11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K-S</a:t>
            </a:r>
            <a:r>
              <a:rPr lang="en-GB">
                <a:latin typeface="Lato"/>
                <a:ea typeface="Lato"/>
                <a:cs typeface="Lato"/>
                <a:sym typeface="Lato"/>
              </a:rPr>
              <a:t> Chart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1000"/>
                                        <p:tgtEl>
                                          <p:spTgt spid="7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animEffect filter="fade" transition="in">
                                      <p:cBhvr>
                                        <p:cTn dur="1000"/>
                                        <p:tgtEl>
                                          <p:spTgt spid="7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2" st="2"/>
                                            </p:txEl>
                                          </p:spTgt>
                                        </p:tgtEl>
                                        <p:attrNameLst>
                                          <p:attrName>style.visibility</p:attrName>
                                        </p:attrNameLst>
                                      </p:cBhvr>
                                      <p:to>
                                        <p:strVal val="visible"/>
                                      </p:to>
                                    </p:set>
                                    <p:animEffect filter="fade" transition="in">
                                      <p:cBhvr>
                                        <p:cTn dur="1000"/>
                                        <p:tgtEl>
                                          <p:spTgt spid="7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3" st="3"/>
                                            </p:txEl>
                                          </p:spTgt>
                                        </p:tgtEl>
                                        <p:attrNameLst>
                                          <p:attrName>style.visibility</p:attrName>
                                        </p:attrNameLst>
                                      </p:cBhvr>
                                      <p:to>
                                        <p:strVal val="visible"/>
                                      </p:to>
                                    </p:set>
                                    <p:animEffect filter="fade" transition="in">
                                      <p:cBhvr>
                                        <p:cTn dur="1000"/>
                                        <p:tgtEl>
                                          <p:spTgt spid="7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1052550" y="50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latin typeface="Montserrat"/>
                <a:ea typeface="Montserrat"/>
                <a:cs typeface="Montserrat"/>
                <a:sym typeface="Montserrat"/>
              </a:rPr>
              <a:t>Step 1 - </a:t>
            </a:r>
            <a:r>
              <a:rPr lang="en-GB" sz="2700">
                <a:latin typeface="Montserrat"/>
                <a:ea typeface="Montserrat"/>
                <a:cs typeface="Montserrat"/>
                <a:sym typeface="Montserrat"/>
              </a:rPr>
              <a:t>Problem Definition</a:t>
            </a:r>
            <a:endParaRPr sz="2700">
              <a:latin typeface="Montserrat"/>
              <a:ea typeface="Montserrat"/>
              <a:cs typeface="Montserrat"/>
              <a:sym typeface="Montserrat"/>
            </a:endParaRPr>
          </a:p>
        </p:txBody>
      </p:sp>
      <p:sp>
        <p:nvSpPr>
          <p:cNvPr id="287" name="Google Shape;287;p28"/>
          <p:cNvSpPr txBox="1"/>
          <p:nvPr>
            <p:ph idx="1" type="body"/>
          </p:nvPr>
        </p:nvSpPr>
        <p:spPr>
          <a:xfrm>
            <a:off x="992275" y="1867525"/>
            <a:ext cx="7878300" cy="2680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2100"/>
              <a:t>To build an interactive web application with,</a:t>
            </a:r>
            <a:endParaRPr sz="2100"/>
          </a:p>
          <a:p>
            <a:pPr indent="-349250" lvl="0" marL="457200" rtl="0" algn="l">
              <a:lnSpc>
                <a:spcPct val="150000"/>
              </a:lnSpc>
              <a:spcBef>
                <a:spcPts val="1600"/>
              </a:spcBef>
              <a:spcAft>
                <a:spcPts val="0"/>
              </a:spcAft>
              <a:buSzPts val="1900"/>
              <a:buChar char="❏"/>
            </a:pPr>
            <a:r>
              <a:rPr lang="en-GB" sz="1900"/>
              <a:t>Input: Genome data </a:t>
            </a:r>
            <a:endParaRPr sz="1900"/>
          </a:p>
          <a:p>
            <a:pPr indent="-349250" lvl="0" marL="457200" rtl="0" algn="l">
              <a:lnSpc>
                <a:spcPct val="150000"/>
              </a:lnSpc>
              <a:spcBef>
                <a:spcPts val="0"/>
              </a:spcBef>
              <a:spcAft>
                <a:spcPts val="0"/>
              </a:spcAft>
              <a:buSzPts val="1900"/>
              <a:buChar char="❏"/>
            </a:pPr>
            <a:r>
              <a:rPr lang="en-GB" sz="1900"/>
              <a:t>Output: PRS Model and Biomarkers</a:t>
            </a:r>
            <a:endParaRPr sz="1900"/>
          </a:p>
          <a:p>
            <a:pPr indent="-349250" lvl="0" marL="457200" rtl="0" algn="l">
              <a:lnSpc>
                <a:spcPct val="150000"/>
              </a:lnSpc>
              <a:spcBef>
                <a:spcPts val="0"/>
              </a:spcBef>
              <a:spcAft>
                <a:spcPts val="0"/>
              </a:spcAft>
              <a:buSzPts val="1900"/>
              <a:buChar char="❏"/>
            </a:pPr>
            <a:r>
              <a:rPr lang="en-GB" sz="1900"/>
              <a:t>Algorithm: XGBoost</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10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Effect filter="fade" transition="in">
                                      <p:cBhvr>
                                        <p:cTn dur="1000"/>
                                        <p:tgtEl>
                                          <p:spTgt spid="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Effect filter="fade" transition="in">
                                      <p:cBhvr>
                                        <p:cTn dur="1000"/>
                                        <p:tgtEl>
                                          <p:spTgt spid="2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Effect filter="fade" transition="in">
                                      <p:cBhvr>
                                        <p:cTn dur="1000"/>
                                        <p:tgtEl>
                                          <p:spTgt spid="2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91"/>
          <p:cNvPicPr preferRelativeResize="0"/>
          <p:nvPr/>
        </p:nvPicPr>
        <p:blipFill>
          <a:blip r:embed="rId3">
            <a:alphaModFix/>
          </a:blip>
          <a:stretch>
            <a:fillRect/>
          </a:stretch>
        </p:blipFill>
        <p:spPr>
          <a:xfrm>
            <a:off x="6331600" y="1980375"/>
            <a:ext cx="2608650" cy="1993800"/>
          </a:xfrm>
          <a:prstGeom prst="rect">
            <a:avLst/>
          </a:prstGeom>
          <a:noFill/>
          <a:ln>
            <a:noFill/>
          </a:ln>
        </p:spPr>
      </p:pic>
      <p:sp>
        <p:nvSpPr>
          <p:cNvPr id="722" name="Google Shape;722;p91"/>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723" name="Google Shape;723;p91"/>
          <p:cNvSpPr txBox="1"/>
          <p:nvPr>
            <p:ph idx="1" type="body"/>
          </p:nvPr>
        </p:nvSpPr>
        <p:spPr>
          <a:xfrm>
            <a:off x="1007450" y="1472075"/>
            <a:ext cx="5110200" cy="3634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ROC Chart</a:t>
            </a:r>
            <a:endParaRPr sz="1800"/>
          </a:p>
          <a:p>
            <a:pPr indent="-368300" lvl="1" marL="914400" rtl="0" algn="l">
              <a:spcBef>
                <a:spcPts val="0"/>
              </a:spcBef>
              <a:spcAft>
                <a:spcPts val="0"/>
              </a:spcAft>
              <a:buSzPts val="2200"/>
              <a:buChar char="❏"/>
            </a:pPr>
            <a:r>
              <a:rPr lang="en-GB" sz="1800"/>
              <a:t>Shows false positive rate (1-specificity) on X-axis, the probability of target=1 when its true value is 0, against true positive rate (sensitivity) on Y-axis, the probability of target=1 when its true value is 1. </a:t>
            </a:r>
            <a:endParaRPr sz="1800"/>
          </a:p>
          <a:p>
            <a:pPr indent="-368300" lvl="1" marL="914400" rtl="0" algn="l">
              <a:spcBef>
                <a:spcPts val="0"/>
              </a:spcBef>
              <a:spcAft>
                <a:spcPts val="0"/>
              </a:spcAft>
              <a:buSzPts val="2200"/>
              <a:buChar char="❏"/>
            </a:pPr>
            <a:r>
              <a:rPr lang="en-GB" sz="1800"/>
              <a:t>The curve will climb quickly toward the top-left meaning the model correctly predicted the cases. </a:t>
            </a:r>
            <a:endParaRPr sz="1800"/>
          </a:p>
          <a:p>
            <a:pPr indent="0" lvl="0" marL="0" rtl="0" algn="l">
              <a:spcBef>
                <a:spcPts val="1600"/>
              </a:spcBef>
              <a:spcAft>
                <a:spcPts val="1600"/>
              </a:spcAft>
              <a:buNone/>
            </a:pPr>
            <a:r>
              <a:t/>
            </a:r>
            <a:endParaRPr sz="1800"/>
          </a:p>
        </p:txBody>
      </p:sp>
      <p:sp>
        <p:nvSpPr>
          <p:cNvPr id="724" name="Google Shape;724;p91"/>
          <p:cNvSpPr txBox="1"/>
          <p:nvPr/>
        </p:nvSpPr>
        <p:spPr>
          <a:xfrm>
            <a:off x="7851775" y="1121675"/>
            <a:ext cx="7500" cy="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25" name="Google Shape;725;p91"/>
          <p:cNvSpPr txBox="1"/>
          <p:nvPr/>
        </p:nvSpPr>
        <p:spPr>
          <a:xfrm>
            <a:off x="6361550" y="3662550"/>
            <a:ext cx="10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ROC</a:t>
            </a:r>
            <a:r>
              <a:rPr lang="en-GB">
                <a:latin typeface="Lato"/>
                <a:ea typeface="Lato"/>
                <a:cs typeface="Lato"/>
                <a:sym typeface="Lato"/>
              </a:rPr>
              <a:t> Chart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0" st="0"/>
                                            </p:txEl>
                                          </p:spTgt>
                                        </p:tgtEl>
                                        <p:attrNameLst>
                                          <p:attrName>style.visibility</p:attrName>
                                        </p:attrNameLst>
                                      </p:cBhvr>
                                      <p:to>
                                        <p:strVal val="visible"/>
                                      </p:to>
                                    </p:set>
                                    <p:animEffect filter="fade" transition="in">
                                      <p:cBhvr>
                                        <p:cTn dur="1000"/>
                                        <p:tgtEl>
                                          <p:spTgt spid="7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1" st="1"/>
                                            </p:txEl>
                                          </p:spTgt>
                                        </p:tgtEl>
                                        <p:attrNameLst>
                                          <p:attrName>style.visibility</p:attrName>
                                        </p:attrNameLst>
                                      </p:cBhvr>
                                      <p:to>
                                        <p:strVal val="visible"/>
                                      </p:to>
                                    </p:set>
                                    <p:animEffect filter="fade" transition="in">
                                      <p:cBhvr>
                                        <p:cTn dur="1000"/>
                                        <p:tgtEl>
                                          <p:spTgt spid="7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2" st="2"/>
                                            </p:txEl>
                                          </p:spTgt>
                                        </p:tgtEl>
                                        <p:attrNameLst>
                                          <p:attrName>style.visibility</p:attrName>
                                        </p:attrNameLst>
                                      </p:cBhvr>
                                      <p:to>
                                        <p:strVal val="visible"/>
                                      </p:to>
                                    </p:set>
                                    <p:animEffect filter="fade" transition="in">
                                      <p:cBhvr>
                                        <p:cTn dur="1000"/>
                                        <p:tgtEl>
                                          <p:spTgt spid="7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3" st="3"/>
                                            </p:txEl>
                                          </p:spTgt>
                                        </p:tgtEl>
                                        <p:attrNameLst>
                                          <p:attrName>style.visibility</p:attrName>
                                        </p:attrNameLst>
                                      </p:cBhvr>
                                      <p:to>
                                        <p:strVal val="visible"/>
                                      </p:to>
                                    </p:set>
                                    <p:animEffect filter="fade" transition="in">
                                      <p:cBhvr>
                                        <p:cTn dur="1000"/>
                                        <p:tgtEl>
                                          <p:spTgt spid="7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2"/>
          <p:cNvPicPr preferRelativeResize="0"/>
          <p:nvPr/>
        </p:nvPicPr>
        <p:blipFill>
          <a:blip r:embed="rId3">
            <a:alphaModFix/>
          </a:blip>
          <a:stretch>
            <a:fillRect/>
          </a:stretch>
        </p:blipFill>
        <p:spPr>
          <a:xfrm>
            <a:off x="6331600" y="1980375"/>
            <a:ext cx="2608650" cy="1993800"/>
          </a:xfrm>
          <a:prstGeom prst="rect">
            <a:avLst/>
          </a:prstGeom>
          <a:noFill/>
          <a:ln>
            <a:noFill/>
          </a:ln>
        </p:spPr>
      </p:pic>
      <p:sp>
        <p:nvSpPr>
          <p:cNvPr id="731" name="Google Shape;731;p92"/>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732" name="Google Shape;732;p92"/>
          <p:cNvSpPr txBox="1"/>
          <p:nvPr>
            <p:ph idx="1" type="body"/>
          </p:nvPr>
        </p:nvSpPr>
        <p:spPr>
          <a:xfrm>
            <a:off x="1007450" y="1472075"/>
            <a:ext cx="5110200" cy="3634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AUC</a:t>
            </a:r>
            <a:r>
              <a:rPr lang="en-GB" sz="2200"/>
              <a:t> </a:t>
            </a:r>
            <a:endParaRPr sz="1800"/>
          </a:p>
          <a:p>
            <a:pPr indent="-368300" lvl="1" marL="914400" rtl="0" algn="l">
              <a:spcBef>
                <a:spcPts val="0"/>
              </a:spcBef>
              <a:spcAft>
                <a:spcPts val="0"/>
              </a:spcAft>
              <a:buSzPts val="2200"/>
              <a:buChar char="❏"/>
            </a:pPr>
            <a:r>
              <a:rPr lang="en-GB" sz="1800"/>
              <a:t>Area under ROC curve is often used as a measure of quality of the classification models. </a:t>
            </a:r>
            <a:endParaRPr sz="1800"/>
          </a:p>
          <a:p>
            <a:pPr indent="-368300" lvl="1" marL="914400" rtl="0" algn="l">
              <a:spcBef>
                <a:spcPts val="0"/>
              </a:spcBef>
              <a:spcAft>
                <a:spcPts val="0"/>
              </a:spcAft>
              <a:buSzPts val="2200"/>
              <a:buChar char="❏"/>
            </a:pPr>
            <a:r>
              <a:rPr lang="en-GB" sz="1800"/>
              <a:t>A random classifier has an area under the curve of 0.5, while AUC for a perfect classifier is equal to 1. </a:t>
            </a:r>
            <a:endParaRPr sz="1800"/>
          </a:p>
          <a:p>
            <a:pPr indent="-368300" lvl="1" marL="914400" rtl="0" algn="l">
              <a:spcBef>
                <a:spcPts val="0"/>
              </a:spcBef>
              <a:spcAft>
                <a:spcPts val="0"/>
              </a:spcAft>
              <a:buSzPts val="2200"/>
              <a:buChar char="❏"/>
            </a:pPr>
            <a:r>
              <a:rPr lang="en-GB" sz="1800"/>
              <a:t>In practice, most of the classification models have an AUC between 0.5 and 1.</a:t>
            </a:r>
            <a:r>
              <a:rPr lang="en-GB" sz="1800"/>
              <a:t> </a:t>
            </a:r>
            <a:endParaRPr sz="1800"/>
          </a:p>
          <a:p>
            <a:pPr indent="0" lvl="0" marL="0" rtl="0" algn="l">
              <a:spcBef>
                <a:spcPts val="1600"/>
              </a:spcBef>
              <a:spcAft>
                <a:spcPts val="1600"/>
              </a:spcAft>
              <a:buNone/>
            </a:pPr>
            <a:r>
              <a:t/>
            </a:r>
            <a:endParaRPr sz="1800"/>
          </a:p>
        </p:txBody>
      </p:sp>
      <p:sp>
        <p:nvSpPr>
          <p:cNvPr id="733" name="Google Shape;733;p92"/>
          <p:cNvSpPr txBox="1"/>
          <p:nvPr/>
        </p:nvSpPr>
        <p:spPr>
          <a:xfrm>
            <a:off x="7851775" y="1121675"/>
            <a:ext cx="7500" cy="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34" name="Google Shape;734;p92"/>
          <p:cNvSpPr txBox="1"/>
          <p:nvPr/>
        </p:nvSpPr>
        <p:spPr>
          <a:xfrm>
            <a:off x="6361550" y="3662550"/>
            <a:ext cx="10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ROC Chart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animEffect filter="fade" transition="in">
                                      <p:cBhvr>
                                        <p:cTn dur="1000"/>
                                        <p:tgtEl>
                                          <p:spTgt spid="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animEffect filter="fade" transition="in">
                                      <p:cBhvr>
                                        <p:cTn dur="1000"/>
                                        <p:tgtEl>
                                          <p:spTgt spid="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2" st="2"/>
                                            </p:txEl>
                                          </p:spTgt>
                                        </p:tgtEl>
                                        <p:attrNameLst>
                                          <p:attrName>style.visibility</p:attrName>
                                        </p:attrNameLst>
                                      </p:cBhvr>
                                      <p:to>
                                        <p:strVal val="visible"/>
                                      </p:to>
                                    </p:set>
                                    <p:animEffect filter="fade" transition="in">
                                      <p:cBhvr>
                                        <p:cTn dur="1000"/>
                                        <p:tgtEl>
                                          <p:spTgt spid="7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3" st="3"/>
                                            </p:txEl>
                                          </p:spTgt>
                                        </p:tgtEl>
                                        <p:attrNameLst>
                                          <p:attrName>style.visibility</p:attrName>
                                        </p:attrNameLst>
                                      </p:cBhvr>
                                      <p:to>
                                        <p:strVal val="visible"/>
                                      </p:to>
                                    </p:set>
                                    <p:animEffect filter="fade" transition="in">
                                      <p:cBhvr>
                                        <p:cTn dur="1000"/>
                                        <p:tgtEl>
                                          <p:spTgt spid="7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4" st="4"/>
                                            </p:txEl>
                                          </p:spTgt>
                                        </p:tgtEl>
                                        <p:attrNameLst>
                                          <p:attrName>style.visibility</p:attrName>
                                        </p:attrNameLst>
                                      </p:cBhvr>
                                      <p:to>
                                        <p:strVal val="visible"/>
                                      </p:to>
                                    </p:set>
                                    <p:animEffect filter="fade" transition="in">
                                      <p:cBhvr>
                                        <p:cTn dur="1000"/>
                                        <p:tgtEl>
                                          <p:spTgt spid="73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3"/>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700"/>
              <a:t>Step 5 - Model Evaluation</a:t>
            </a:r>
            <a:endParaRPr sz="2700"/>
          </a:p>
        </p:txBody>
      </p:sp>
      <p:sp>
        <p:nvSpPr>
          <p:cNvPr id="740" name="Google Shape;740;p93"/>
          <p:cNvSpPr txBox="1"/>
          <p:nvPr>
            <p:ph idx="1" type="body"/>
          </p:nvPr>
        </p:nvSpPr>
        <p:spPr>
          <a:xfrm>
            <a:off x="1007450" y="1472075"/>
            <a:ext cx="4490400" cy="3634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Histogram</a:t>
            </a:r>
            <a:r>
              <a:rPr lang="en-GB" sz="2200"/>
              <a:t> </a:t>
            </a:r>
            <a:endParaRPr sz="1800"/>
          </a:p>
          <a:p>
            <a:pPr indent="-368300" lvl="1" marL="914400" rtl="0" algn="l">
              <a:spcBef>
                <a:spcPts val="0"/>
              </a:spcBef>
              <a:spcAft>
                <a:spcPts val="0"/>
              </a:spcAft>
              <a:buSzPts val="2200"/>
              <a:buChar char="❏"/>
            </a:pPr>
            <a:r>
              <a:rPr lang="en-GB" sz="1800"/>
              <a:t>For regression models, an error histogram can cleary help us evaluate the model by plotting Error (Actual - Predicted) vs. Count.</a:t>
            </a:r>
            <a:endParaRPr sz="1800"/>
          </a:p>
          <a:p>
            <a:pPr indent="0" lvl="0" marL="0" rtl="0" algn="l">
              <a:spcBef>
                <a:spcPts val="1600"/>
              </a:spcBef>
              <a:spcAft>
                <a:spcPts val="1600"/>
              </a:spcAft>
              <a:buNone/>
            </a:pPr>
            <a:r>
              <a:t/>
            </a:r>
            <a:endParaRPr sz="1800"/>
          </a:p>
        </p:txBody>
      </p:sp>
      <p:sp>
        <p:nvSpPr>
          <p:cNvPr id="741" name="Google Shape;741;p93"/>
          <p:cNvSpPr txBox="1"/>
          <p:nvPr/>
        </p:nvSpPr>
        <p:spPr>
          <a:xfrm>
            <a:off x="7851775" y="1121675"/>
            <a:ext cx="7500" cy="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742" name="Google Shape;742;p93"/>
          <p:cNvPicPr preferRelativeResize="0"/>
          <p:nvPr/>
        </p:nvPicPr>
        <p:blipFill>
          <a:blip r:embed="rId3">
            <a:alphaModFix/>
          </a:blip>
          <a:stretch>
            <a:fillRect/>
          </a:stretch>
        </p:blipFill>
        <p:spPr>
          <a:xfrm>
            <a:off x="5431300" y="1842225"/>
            <a:ext cx="3552925" cy="2558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animEffect filter="fade" transition="in">
                                      <p:cBhvr>
                                        <p:cTn dur="1000"/>
                                        <p:tgtEl>
                                          <p:spTgt spid="7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xEl>
                                              <p:pRg end="1" st="1"/>
                                            </p:txEl>
                                          </p:spTgt>
                                        </p:tgtEl>
                                        <p:attrNameLst>
                                          <p:attrName>style.visibility</p:attrName>
                                        </p:attrNameLst>
                                      </p:cBhvr>
                                      <p:to>
                                        <p:strVal val="visible"/>
                                      </p:to>
                                    </p:set>
                                    <p:animEffect filter="fade" transition="in">
                                      <p:cBhvr>
                                        <p:cTn dur="1000"/>
                                        <p:tgtEl>
                                          <p:spTgt spid="7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xEl>
                                              <p:pRg end="2" st="2"/>
                                            </p:txEl>
                                          </p:spTgt>
                                        </p:tgtEl>
                                        <p:attrNameLst>
                                          <p:attrName>style.visibility</p:attrName>
                                        </p:attrNameLst>
                                      </p:cBhvr>
                                      <p:to>
                                        <p:strVal val="visible"/>
                                      </p:to>
                                    </p:set>
                                    <p:animEffect filter="fade" transition="in">
                                      <p:cBhvr>
                                        <p:cTn dur="1000"/>
                                        <p:tgtEl>
                                          <p:spTgt spid="7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4"/>
          <p:cNvSpPr txBox="1"/>
          <p:nvPr>
            <p:ph type="title"/>
          </p:nvPr>
        </p:nvSpPr>
        <p:spPr>
          <a:xfrm>
            <a:off x="1093000" y="393750"/>
            <a:ext cx="76296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Step 6 - Model Deployment</a:t>
            </a:r>
            <a:endParaRPr sz="2700"/>
          </a:p>
        </p:txBody>
      </p:sp>
      <p:sp>
        <p:nvSpPr>
          <p:cNvPr id="748" name="Google Shape;748;p94"/>
          <p:cNvSpPr txBox="1"/>
          <p:nvPr>
            <p:ph idx="1" type="body"/>
          </p:nvPr>
        </p:nvSpPr>
        <p:spPr>
          <a:xfrm>
            <a:off x="1014825" y="1457325"/>
            <a:ext cx="6942900" cy="2931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After careful evaluation, the generated model can be deployed to an IIS server.</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animEffect filter="fade" transition="in">
                                      <p:cBhvr>
                                        <p:cTn dur="1000"/>
                                        <p:tgtEl>
                                          <p:spTgt spid="74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5"/>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800"/>
              <a:t>Bioada Platform</a:t>
            </a:r>
            <a:endParaRPr sz="3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9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7"/>
          <p:cNvSpPr txBox="1"/>
          <p:nvPr>
            <p:ph type="title"/>
          </p:nvPr>
        </p:nvSpPr>
        <p:spPr>
          <a:xfrm>
            <a:off x="1297500" y="393750"/>
            <a:ext cx="3798900" cy="149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GB"/>
              <a:t>   </a:t>
            </a:r>
            <a:endParaRPr/>
          </a:p>
        </p:txBody>
      </p:sp>
      <p:sp>
        <p:nvSpPr>
          <p:cNvPr id="764" name="Google Shape;764;p97"/>
          <p:cNvSpPr txBox="1"/>
          <p:nvPr/>
        </p:nvSpPr>
        <p:spPr>
          <a:xfrm>
            <a:off x="1092775" y="2472200"/>
            <a:ext cx="2717100" cy="1439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3600">
                <a:solidFill>
                  <a:schemeClr val="lt1"/>
                </a:solidFill>
                <a:latin typeface="Montserrat"/>
                <a:ea typeface="Montserrat"/>
                <a:cs typeface="Montserrat"/>
                <a:sym typeface="Montserrat"/>
              </a:rPr>
              <a:t>Thank You!</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600">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sz="1600">
                <a:solidFill>
                  <a:schemeClr val="lt1"/>
                </a:solidFill>
                <a:latin typeface="Montserrat"/>
                <a:ea typeface="Montserrat"/>
                <a:cs typeface="Montserrat"/>
                <a:sym typeface="Montserrat"/>
              </a:rPr>
              <a:t>Learn more at</a:t>
            </a:r>
            <a:endParaRPr sz="1600">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sz="1600">
                <a:solidFill>
                  <a:schemeClr val="lt1"/>
                </a:solidFill>
                <a:latin typeface="Montserrat"/>
                <a:ea typeface="Montserrat"/>
                <a:cs typeface="Montserrat"/>
                <a:sym typeface="Montserrat"/>
              </a:rPr>
              <a:t> </a:t>
            </a:r>
            <a:r>
              <a:rPr lang="en-GB" sz="1600" u="sng">
                <a:solidFill>
                  <a:schemeClr val="accent5"/>
                </a:solidFill>
                <a:latin typeface="Montserrat"/>
                <a:ea typeface="Montserrat"/>
                <a:cs typeface="Montserrat"/>
                <a:sym typeface="Montserrat"/>
                <a:hlinkClick r:id="rId3">
                  <a:extLst>
                    <a:ext uri="{A12FA001-AC4F-418D-AE19-62706E023703}">
                      <ahyp:hlinkClr val="tx"/>
                    </a:ext>
                  </a:extLst>
                </a:hlinkClick>
              </a:rPr>
              <a:t>www.bioada.com</a:t>
            </a:r>
            <a:endParaRPr sz="3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600">
              <a:solidFill>
                <a:schemeClr val="lt1"/>
              </a:solidFill>
              <a:latin typeface="Montserrat"/>
              <a:ea typeface="Montserrat"/>
              <a:cs typeface="Montserrat"/>
              <a:sym typeface="Montserrat"/>
            </a:endParaRPr>
          </a:p>
        </p:txBody>
      </p:sp>
      <p:sp>
        <p:nvSpPr>
          <p:cNvPr id="765" name="Google Shape;765;p97"/>
          <p:cNvSpPr txBox="1"/>
          <p:nvPr/>
        </p:nvSpPr>
        <p:spPr>
          <a:xfrm>
            <a:off x="6505894" y="2472188"/>
            <a:ext cx="1210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GB" sz="3600" u="none" cap="none" strike="noStrike">
                <a:solidFill>
                  <a:schemeClr val="lt1"/>
                </a:solidFill>
                <a:latin typeface="Montserrat"/>
                <a:ea typeface="Montserrat"/>
                <a:cs typeface="Montserrat"/>
                <a:sym typeface="Montserrat"/>
              </a:rPr>
              <a:t>Q&amp;A</a:t>
            </a:r>
            <a:endParaRPr>
              <a:latin typeface="Montserrat"/>
              <a:ea typeface="Montserrat"/>
              <a:cs typeface="Montserrat"/>
              <a:sym typeface="Montserrat"/>
            </a:endParaRPr>
          </a:p>
        </p:txBody>
      </p:sp>
      <p:cxnSp>
        <p:nvCxnSpPr>
          <p:cNvPr id="766" name="Google Shape;766;p97"/>
          <p:cNvCxnSpPr/>
          <p:nvPr/>
        </p:nvCxnSpPr>
        <p:spPr>
          <a:xfrm>
            <a:off x="4774525" y="870775"/>
            <a:ext cx="36900" cy="3394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1052550" y="50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latin typeface="Montserrat"/>
                <a:ea typeface="Montserrat"/>
                <a:cs typeface="Montserrat"/>
                <a:sym typeface="Montserrat"/>
              </a:rPr>
              <a:t>Types of input data</a:t>
            </a:r>
            <a:endParaRPr sz="2700">
              <a:latin typeface="Montserrat"/>
              <a:ea typeface="Montserrat"/>
              <a:cs typeface="Montserrat"/>
              <a:sym typeface="Montserrat"/>
            </a:endParaRPr>
          </a:p>
        </p:txBody>
      </p:sp>
      <p:sp>
        <p:nvSpPr>
          <p:cNvPr id="293" name="Google Shape;293;p29"/>
          <p:cNvSpPr txBox="1"/>
          <p:nvPr>
            <p:ph idx="1" type="body"/>
          </p:nvPr>
        </p:nvSpPr>
        <p:spPr>
          <a:xfrm>
            <a:off x="992275" y="1415575"/>
            <a:ext cx="4854300" cy="3132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900"/>
              <a:t>Bioada platform can analyse the following genomic data:</a:t>
            </a:r>
            <a:endParaRPr sz="1900"/>
          </a:p>
          <a:p>
            <a:pPr indent="-336550" lvl="0" marL="457200" rtl="0" algn="l">
              <a:lnSpc>
                <a:spcPct val="150000"/>
              </a:lnSpc>
              <a:spcBef>
                <a:spcPts val="1600"/>
              </a:spcBef>
              <a:spcAft>
                <a:spcPts val="0"/>
              </a:spcAft>
              <a:buSzPts val="1700"/>
              <a:buChar char="❏"/>
            </a:pPr>
            <a:r>
              <a:rPr lang="en-GB" sz="1700"/>
              <a:t>SNP (GWAS)</a:t>
            </a:r>
            <a:endParaRPr sz="1700"/>
          </a:p>
          <a:p>
            <a:pPr indent="-336550" lvl="0" marL="457200" rtl="0" algn="l">
              <a:lnSpc>
                <a:spcPct val="150000"/>
              </a:lnSpc>
              <a:spcBef>
                <a:spcPts val="0"/>
              </a:spcBef>
              <a:spcAft>
                <a:spcPts val="0"/>
              </a:spcAft>
              <a:buSzPts val="1700"/>
              <a:buChar char="❏"/>
            </a:pPr>
            <a:r>
              <a:rPr lang="en-GB" sz="1700"/>
              <a:t>Copy Number</a:t>
            </a:r>
            <a:endParaRPr sz="1700"/>
          </a:p>
          <a:p>
            <a:pPr indent="-336550" lvl="0" marL="457200" rtl="0" algn="l">
              <a:lnSpc>
                <a:spcPct val="150000"/>
              </a:lnSpc>
              <a:spcBef>
                <a:spcPts val="0"/>
              </a:spcBef>
              <a:spcAft>
                <a:spcPts val="0"/>
              </a:spcAft>
              <a:buSzPts val="1700"/>
              <a:buChar char="❏"/>
            </a:pPr>
            <a:r>
              <a:rPr lang="en-GB" sz="1700"/>
              <a:t>Gene Expression (RNA-seq and Microarray)</a:t>
            </a:r>
            <a:endParaRPr sz="1700"/>
          </a:p>
        </p:txBody>
      </p:sp>
      <p:pic>
        <p:nvPicPr>
          <p:cNvPr id="294" name="Google Shape;294;p29"/>
          <p:cNvPicPr preferRelativeResize="0"/>
          <p:nvPr/>
        </p:nvPicPr>
        <p:blipFill>
          <a:blip r:embed="rId3">
            <a:alphaModFix/>
          </a:blip>
          <a:stretch>
            <a:fillRect/>
          </a:stretch>
        </p:blipFill>
        <p:spPr>
          <a:xfrm>
            <a:off x="6102550" y="1681213"/>
            <a:ext cx="2660425" cy="2679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1000"/>
                                        <p:tgtEl>
                                          <p:spTgt spid="2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animEffect filter="fade" transition="in">
                                      <p:cBhvr>
                                        <p:cTn dur="1000"/>
                                        <p:tgtEl>
                                          <p:spTgt spid="2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animEffect filter="fade" transition="in">
                                      <p:cBhvr>
                                        <p:cTn dur="1000"/>
                                        <p:tgtEl>
                                          <p:spTgt spid="2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animEffect filter="fade" transition="in">
                                      <p:cBhvr>
                                        <p:cTn dur="1000"/>
                                        <p:tgtEl>
                                          <p:spTgt spid="2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0"/>
          <p:cNvPicPr preferRelativeResize="0"/>
          <p:nvPr/>
        </p:nvPicPr>
        <p:blipFill>
          <a:blip r:embed="rId3">
            <a:alphaModFix/>
          </a:blip>
          <a:stretch>
            <a:fillRect/>
          </a:stretch>
        </p:blipFill>
        <p:spPr>
          <a:xfrm>
            <a:off x="1360875" y="1285875"/>
            <a:ext cx="7168776" cy="3694550"/>
          </a:xfrm>
          <a:prstGeom prst="rect">
            <a:avLst/>
          </a:prstGeom>
          <a:noFill/>
          <a:ln>
            <a:noFill/>
          </a:ln>
        </p:spPr>
      </p:pic>
      <p:sp>
        <p:nvSpPr>
          <p:cNvPr id="300" name="Google Shape;300;p30"/>
          <p:cNvSpPr txBox="1"/>
          <p:nvPr/>
        </p:nvSpPr>
        <p:spPr>
          <a:xfrm>
            <a:off x="1393025" y="407200"/>
            <a:ext cx="617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Data File Structure</a:t>
            </a:r>
            <a:endParaRPr sz="27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